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2" r:id="rId12"/>
    <p:sldId id="270" r:id="rId13"/>
    <p:sldId id="271" r:id="rId14"/>
    <p:sldId id="273" r:id="rId15"/>
    <p:sldId id="262" r:id="rId16"/>
    <p:sldId id="263" r:id="rId17"/>
    <p:sldId id="264" r:id="rId1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50" y="774"/>
      </p:cViewPr>
      <p:guideLst>
        <p:guide orient="horz" pos="2159"/>
        <p:guide pos="3839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presProps" Target="presProps.xml"  /><Relationship Id="rId2" Type="http://schemas.openxmlformats.org/officeDocument/2006/relationships/slide" Target="slides/slide1.xml"  /><Relationship Id="rId20" Type="http://schemas.openxmlformats.org/officeDocument/2006/relationships/viewProps" Target="viewProps.xml"  /><Relationship Id="rId21" Type="http://schemas.openxmlformats.org/officeDocument/2006/relationships/theme" Target="theme/theme1.xml"  /><Relationship Id="rId22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2.jpe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00D2C28A-C2B7-30B3-AC63-05E8E2336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5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0D7EE7-CA36-A3F5-CB1D-9256A486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A9BB41C-3437-3963-4108-077F3A49A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F87B16-BEBE-88D3-D7B1-8C00B3E6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DADE32-EAA3-0DAC-9A5E-2142704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D5E36CD-122C-7AD7-AC28-340346DE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4236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8788753-8692-9717-C370-89815D1BFA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304158A-27FA-FA58-1907-8A9865A20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26BB0E-1B17-F013-DFC2-ED14B9DD4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A5C98B-D6DB-AF05-6D02-A8E116E3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FBC191-6488-B3B9-B079-0461887B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0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스크린샷, 명함, 봉투이(가) 표시된 사진&#10;&#10;자동 생성된 설명">
            <a:extLst>
              <a:ext uri="{FF2B5EF4-FFF2-40B4-BE49-F238E27FC236}">
                <a16:creationId xmlns:a16="http://schemas.microsoft.com/office/drawing/2014/main" id="{7BDA499B-ECE9-D98E-D8CA-F47AA14411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9B20FF-CD82-366C-3F78-11D945B9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22ABF4F-E37F-42B4-4817-6B2158C5F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EE8D4B-EDFE-D1EF-7A8C-E924773B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072BBE-E4C7-D822-222D-BC1D9346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32AC5F-57A7-ABE1-9FBE-0E7EA0F15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360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040132B-9A61-8F14-A369-7EAB2E63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23F5AB8-80F4-31AF-B19F-1795B0D35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385717B-7DD3-8CAA-AABA-7B2912EB0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A6ACF9-CB71-109F-EDEB-12F1DBED3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BC5E75-FAB4-FD1B-D025-A7CDCECDD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0A5F21C-33E8-81C3-9C4C-37E8E4F9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57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FC3239-94DC-19E7-3323-1F6B261DA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25C60A5-51CB-B772-7F45-E85237559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8FA3D22-54DC-4B2D-149A-E592A815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98EB8AC-0E4D-C25F-17F2-0A9402E9C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AC7B30B-DEB5-A23E-7306-FE4A20327F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E6049E3-8264-C82B-0533-12295C38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4C19702-4ADF-7E2E-1332-85AD971D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B4717DE-DE29-1397-53A7-413C2CDD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979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506CA8-3627-C5E2-3B22-6E1B39BE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FD76885-8B5D-9ABF-7752-1D8498EC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FDDEAEC-ECD1-F91E-0EA8-3750C9D8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C3AE6A2-8486-3B13-07AD-921ABCD2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147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4DC8E31-5322-E48E-CB7A-33A36D74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D2DE058-A649-D5C0-6C5D-4C31D9B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2DB901A-12D5-94E3-6DAA-A44F67E3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85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7FDD4F-F1C9-CFE1-2798-1C70FD14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7F5C1D-586A-7468-0470-0BE165613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0CF91D-C132-4AA4-C61E-55631F41A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BA936ED-023C-44E4-9038-8B845772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621F23-DE3D-4DEB-08E3-E6E15C2C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C4644DE-3CDD-B53A-2BF8-66B9F9F22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950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0BB1A4-DEDA-E01D-D00D-ED31AF40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3616C64-3554-8A19-4DAE-11D7614E5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3CFA3DF-3921-1B2F-AE30-FC0D67DC2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84B7894-C11F-A33A-FC3D-BBE0F01A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F2AD2F-03C9-D990-8D1B-9CF28E71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A8950C9-A726-4709-C92E-5658A556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926066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83F9E90-BA90-BD1D-BB28-0B6B1403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C77BCA-9B9C-AB81-B2FA-F700475AD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2C61854-43F5-DDE5-ABC1-05BC4B09F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28D3-FD42-4040-844D-E6BB6E19F9D1}" type="datetimeFigureOut">
              <a:rPr lang="ko-KR" altLang="en-US" smtClean="0"/>
              <a:t>2023-03-07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9369E4-0F7E-801A-9AE9-11346BC11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17362AB-9E92-6992-8FED-A305DEFA2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D502-B729-4838-8DC1-C4938B805D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554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Relationship Id="rId3" Type="http://schemas.openxmlformats.org/officeDocument/2006/relationships/image" Target="../media/image11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png"  /><Relationship Id="rId3" Type="http://schemas.openxmlformats.org/officeDocument/2006/relationships/image" Target="../media/image1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png"  /><Relationship Id="rId3" Type="http://schemas.openxmlformats.org/officeDocument/2006/relationships/image" Target="../media/image6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png"  /><Relationship Id="rId3" Type="http://schemas.openxmlformats.org/officeDocument/2006/relationships/image" Target="../media/image6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png"  /><Relationship Id="rId3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Relationship Id="rId3" Type="http://schemas.openxmlformats.org/officeDocument/2006/relationships/image" Target="../media/image10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72015">
            <a:off x="5166360" y="2323631"/>
            <a:ext cx="4173855" cy="22750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ko-KR" altLang="en-US" sz="4800">
                <a:solidFill>
                  <a:srgbClr val="fd4880"/>
                </a:solidFill>
                <a:latin typeface="CookieRun Black"/>
                <a:ea typeface="CookieRun Black"/>
              </a:rPr>
              <a:t>주변사람들</a:t>
            </a:r>
            <a:r>
              <a:rPr lang="ko-KR" alt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에게</a:t>
            </a:r>
            <a:endParaRPr lang="ko-KR" altLang="en-US" sz="48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  <a:p>
            <a:pPr lvl="0" algn="ctr">
              <a:defRPr/>
            </a:pPr>
            <a:r>
              <a:rPr lang="ko-KR" alt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감사하는 마음</a:t>
            </a:r>
            <a:endParaRPr lang="ko-KR" altLang="en-US" sz="48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  <a:p>
            <a:pPr lvl="0" algn="ctr">
              <a:defRPr/>
            </a:pPr>
            <a:r>
              <a:rPr lang="ko-KR" altLang="en-US" sz="48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전하기</a:t>
            </a:r>
            <a:endParaRPr lang="ko-KR" altLang="en-US" sz="48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</p:txBody>
      </p:sp>
      <p:grpSp>
        <p:nvGrpSpPr>
          <p:cNvPr id="11" name="그룹 10"/>
          <p:cNvGrpSpPr/>
          <p:nvPr/>
        </p:nvGrpSpPr>
        <p:grpSpPr>
          <a:xfrm rot="183026">
            <a:off x="7988096" y="1628876"/>
            <a:ext cx="1956172" cy="552450"/>
            <a:chOff x="8064297" y="1527276"/>
            <a:chExt cx="1956172" cy="552450"/>
          </a:xfrm>
        </p:grpSpPr>
        <p:sp>
          <p:nvSpPr>
            <p:cNvPr id="6" name="사각형: 둥근 모서리 5"/>
            <p:cNvSpPr/>
            <p:nvPr/>
          </p:nvSpPr>
          <p:spPr>
            <a:xfrm>
              <a:off x="8064297" y="1527276"/>
              <a:ext cx="1956172" cy="5524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rgbClr val="c9b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en-US" altLang="ko-KR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okieRun Black"/>
                  <a:ea typeface="CookieRun Black"/>
                </a:rPr>
                <a:t>6</a:t>
              </a:r>
              <a:r>
                <a:rPr lang="ko-KR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okieRun Black"/>
                  <a:ea typeface="CookieRun Black"/>
                </a:rPr>
                <a:t>학년</a:t>
              </a:r>
              <a:endParaRPr lang="ko-KR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8242935" y="1727301"/>
              <a:ext cx="152400" cy="152400"/>
            </a:xfrm>
            <a:prstGeom prst="ellipse">
              <a:avLst/>
            </a:prstGeom>
            <a:solidFill>
              <a:srgbClr val="c9b9ff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9716498" y="1727301"/>
              <a:ext cx="152400" cy="152400"/>
            </a:xfrm>
            <a:prstGeom prst="ellipse">
              <a:avLst/>
            </a:prstGeom>
            <a:solidFill>
              <a:srgbClr val="c9b9ff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2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733949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마음을 나누는 글을 쓰는 방법 알아보기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sp>
        <p:nvSpPr>
          <p:cNvPr id="20" name="모서리가 둥근 사각형 설명선 19"/>
          <p:cNvSpPr/>
          <p:nvPr/>
        </p:nvSpPr>
        <p:spPr>
          <a:xfrm>
            <a:off x="7676286" y="2097664"/>
            <a:ext cx="3301278" cy="2208068"/>
          </a:xfrm>
          <a:prstGeom prst="wedgeRoundRectCallout">
            <a:avLst>
              <a:gd name="adj1" fmla="val -36193"/>
              <a:gd name="adj2" fmla="val 67619"/>
              <a:gd name="adj3" fmla="val 16667"/>
            </a:avLst>
          </a:prstGeom>
          <a:solidFill>
            <a:srgbClr val="d7f1aa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(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                    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)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을 표현하고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(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           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)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를 한다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endParaRPr lang="ko-KR" altLang="en-US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마지막에는 글을 쓴 </a:t>
            </a:r>
            <a:endParaRPr lang="ko-KR" altLang="en-US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사람을 밝힌다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21" name="그림 20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75270" t="31520" r="14900" b="30170"/>
          <a:stretch>
            <a:fillRect/>
          </a:stretch>
        </p:blipFill>
        <p:spPr>
          <a:xfrm>
            <a:off x="9874068" y="3734896"/>
            <a:ext cx="1306859" cy="2353968"/>
          </a:xfrm>
          <a:prstGeom prst="rect">
            <a:avLst/>
          </a:prstGeom>
        </p:spPr>
      </p:pic>
      <p:sp>
        <p:nvSpPr>
          <p:cNvPr id="22" name="가로 글상자 21"/>
          <p:cNvSpPr txBox="1"/>
          <p:nvPr/>
        </p:nvSpPr>
        <p:spPr>
          <a:xfrm>
            <a:off x="7960300" y="2311110"/>
            <a:ext cx="1840060" cy="392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0000"/>
                </a:solidFill>
                <a:latin typeface="G마켓 산스 TTF Medium"/>
                <a:ea typeface="G마켓 산스 TTF Medium"/>
              </a:rPr>
              <a:t>나누려는 마음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0277" y="2135404"/>
            <a:ext cx="6574048" cy="3702050"/>
          </a:xfrm>
          <a:prstGeom prst="rect">
            <a:avLst/>
          </a:prstGeom>
        </p:spPr>
      </p:pic>
      <p:sp>
        <p:nvSpPr>
          <p:cNvPr id="24" name="가로 글상자 23"/>
          <p:cNvSpPr txBox="1"/>
          <p:nvPr/>
        </p:nvSpPr>
        <p:spPr>
          <a:xfrm>
            <a:off x="8558645" y="2641021"/>
            <a:ext cx="1223100" cy="395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0000"/>
                </a:solidFill>
                <a:latin typeface="G마켓 산스 TTF Medium"/>
                <a:ea typeface="G마켓 산스 TTF Medium"/>
              </a:rPr>
              <a:t>끝인사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1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2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733949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마음을 나누는 글을 쓰는 방법 알아보기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sp>
        <p:nvSpPr>
          <p:cNvPr id="15" name="가로 글상자 14"/>
          <p:cNvSpPr txBox="1"/>
          <p:nvPr/>
        </p:nvSpPr>
        <p:spPr>
          <a:xfrm>
            <a:off x="2448704" y="1886956"/>
            <a:ext cx="6684993" cy="697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4000">
                <a:solidFill>
                  <a:srgbClr val="3057b9"/>
                </a:solidFill>
                <a:latin typeface="CookieRun Black"/>
                <a:ea typeface="CookieRun Black"/>
              </a:rPr>
              <a:t>1.</a:t>
            </a:r>
            <a:r>
              <a:rPr lang="ko-KR" altLang="en-US" sz="4000">
                <a:solidFill>
                  <a:srgbClr val="3057b9"/>
                </a:solidFill>
                <a:latin typeface="CookieRun Black"/>
                <a:ea typeface="CookieRun Black"/>
              </a:rPr>
              <a:t> 상황과 목적 파악하기</a:t>
            </a:r>
            <a:endParaRPr lang="ko-KR" altLang="en-US" sz="4000">
              <a:solidFill>
                <a:srgbClr val="3057b9"/>
              </a:solidFill>
              <a:latin typeface="CookieRun Black"/>
              <a:ea typeface="CookieRun Black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1957531" y="2920278"/>
          <a:ext cx="8133080" cy="2799886"/>
        </p:xfrm>
        <a:graphic>
          <a:graphicData uri="http://schemas.openxmlformats.org/drawingml/2006/table">
            <a:tbl>
              <a:tblPr firstRow="1" bandRow="1"/>
              <a:tblGrid>
                <a:gridCol w="4069080"/>
                <a:gridCol w="4064000"/>
              </a:tblGrid>
              <a:tr h="630612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500">
                          <a:latin typeface="G마켓 산스 TTF Medium"/>
                          <a:ea typeface="G마켓 산스 TTF Medium"/>
                        </a:rPr>
                        <a:t>글</a:t>
                      </a:r>
                      <a:endParaRPr lang="ko-KR" altLang="en-US" sz="25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rgbClr val="ffe7d8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500">
                          <a:latin typeface="G마켓 산스 TTF Medium"/>
                          <a:ea typeface="G마켓 산스 TTF Medium"/>
                        </a:rPr>
                        <a:t>고려할 점</a:t>
                      </a:r>
                      <a:endParaRPr lang="ko-KR" altLang="en-US" sz="25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rgbClr val="ffe7d8"/>
                    </a:solidFill>
                  </a:tcPr>
                </a:tc>
              </a:tr>
              <a:tr h="1033548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점심시간에 미역국을 엎질러서 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친구 가방을 더럽힌 상황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</a:tr>
              <a:tr h="1135726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친구 가방을 더럽혀 미안한 마음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,</a:t>
                      </a: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 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이해하고 도와준 친구에게 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고마운 마음을 나눔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.</a:t>
                      </a:r>
                      <a:endParaRPr lang="en-US" altLang="ko-KR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7" name="가로 글상자 16"/>
          <p:cNvSpPr txBox="1"/>
          <p:nvPr/>
        </p:nvSpPr>
        <p:spPr>
          <a:xfrm>
            <a:off x="6767078" y="3836410"/>
            <a:ext cx="2576080" cy="47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500">
                <a:solidFill>
                  <a:srgbClr val="ff0000"/>
                </a:solidFill>
                <a:latin typeface="G마켓 산스 TTF Medium"/>
                <a:ea typeface="G마켓 산스 TTF Medium"/>
              </a:rPr>
              <a:t>상황을 파악한다</a:t>
            </a:r>
            <a:r>
              <a:rPr lang="en-US" altLang="ko-KR" sz="2500">
                <a:solidFill>
                  <a:srgbClr val="ff0000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50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8" name="가로 글상자 17"/>
          <p:cNvSpPr txBox="1"/>
          <p:nvPr/>
        </p:nvSpPr>
        <p:spPr>
          <a:xfrm>
            <a:off x="6767078" y="4907972"/>
            <a:ext cx="2576080" cy="47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500">
                <a:solidFill>
                  <a:srgbClr val="ff0000"/>
                </a:solidFill>
                <a:latin typeface="G마켓 산스 TTF Medium"/>
                <a:ea typeface="G마켓 산스 TTF Medium"/>
              </a:rPr>
              <a:t>목적을 정한다</a:t>
            </a:r>
            <a:r>
              <a:rPr lang="en-US" altLang="ko-KR" sz="2500">
                <a:solidFill>
                  <a:srgbClr val="ff0000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50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19" name="그림 18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54730" t="52000" r="40150" b="26220"/>
          <a:stretch>
            <a:fillRect/>
          </a:stretch>
        </p:blipFill>
        <p:spPr>
          <a:xfrm>
            <a:off x="10419519" y="4609040"/>
            <a:ext cx="942862" cy="1853567"/>
          </a:xfrm>
          <a:prstGeom prst="rect">
            <a:avLst/>
          </a:prstGeom>
        </p:spPr>
      </p:pic>
      <p:pic>
        <p:nvPicPr>
          <p:cNvPr id="20" name="그림 19" descr="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l="49580" t="58890" r="46020" b="23760"/>
          <a:stretch>
            <a:fillRect/>
          </a:stretch>
        </p:blipFill>
        <p:spPr>
          <a:xfrm>
            <a:off x="871167" y="4415836"/>
            <a:ext cx="1073790" cy="1956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1" animBg="1"/>
    </p:bld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2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733949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마음을 나누는 글을 쓰는 방법 알아보기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sp>
        <p:nvSpPr>
          <p:cNvPr id="15" name="가로 글상자 14"/>
          <p:cNvSpPr txBox="1"/>
          <p:nvPr/>
        </p:nvSpPr>
        <p:spPr>
          <a:xfrm>
            <a:off x="2546120" y="1573064"/>
            <a:ext cx="6684993" cy="697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4000">
                <a:solidFill>
                  <a:srgbClr val="3057b9"/>
                </a:solidFill>
                <a:latin typeface="CookieRun Black"/>
                <a:ea typeface="CookieRun Black"/>
              </a:rPr>
              <a:t>2.</a:t>
            </a:r>
            <a:r>
              <a:rPr lang="ko-KR" altLang="en-US" sz="4000">
                <a:solidFill>
                  <a:srgbClr val="3057b9"/>
                </a:solidFill>
                <a:latin typeface="CookieRun Black"/>
                <a:ea typeface="CookieRun Black"/>
              </a:rPr>
              <a:t> 쓸 내용 정하기</a:t>
            </a:r>
            <a:endParaRPr lang="ko-KR" altLang="en-US" sz="4000">
              <a:solidFill>
                <a:srgbClr val="3057b9"/>
              </a:solidFill>
              <a:latin typeface="CookieRun Black"/>
              <a:ea typeface="CookieRun Black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2029460" y="2498147"/>
          <a:ext cx="8133079" cy="3714113"/>
        </p:xfrm>
        <a:graphic>
          <a:graphicData uri="http://schemas.openxmlformats.org/drawingml/2006/table">
            <a:tbl>
              <a:tblPr firstRow="1" bandRow="1"/>
              <a:tblGrid>
                <a:gridCol w="4761807"/>
                <a:gridCol w="3371272"/>
              </a:tblGrid>
              <a:tr h="630612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500">
                          <a:latin typeface="G마켓 산스 TTF Medium"/>
                          <a:ea typeface="G마켓 산스 TTF Medium"/>
                        </a:rPr>
                        <a:t>글</a:t>
                      </a:r>
                      <a:endParaRPr lang="ko-KR" altLang="en-US" sz="25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rgbClr val="ffe7d8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500">
                          <a:latin typeface="G마켓 산스 TTF Medium"/>
                          <a:ea typeface="G마켓 산스 TTF Medium"/>
                        </a:rPr>
                        <a:t>고려할 점</a:t>
                      </a:r>
                      <a:endParaRPr lang="ko-KR" altLang="en-US" sz="25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rgbClr val="ffe7d8"/>
                    </a:solidFill>
                  </a:tcPr>
                </a:tc>
              </a:tr>
              <a:tr h="1033548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점심시간에 미역국을 엎질러 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친구 가방이 더러워진 일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</a:tr>
              <a:tr h="1179022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marL="285600" lvl="0" indent="-285600">
                        <a:buFont typeface="Arial"/>
                        <a:buChar char="•"/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너무 당황해서 친구에게 미안하다는   말을 못 함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.</a:t>
                      </a:r>
                      <a:endParaRPr lang="en-US" altLang="ko-KR" sz="2000">
                        <a:latin typeface="G마켓 산스 TTF Medium"/>
                        <a:ea typeface="G마켓 산스 TTF Medium"/>
                      </a:endParaRPr>
                    </a:p>
                    <a:p>
                      <a:pPr marL="285600" lvl="0" indent="-285600">
                        <a:buFont typeface="Arial"/>
                        <a:buChar char="•"/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친구가 오히려 걱정해 주어서 감동받음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.</a:t>
                      </a:r>
                      <a:endParaRPr lang="en-US" altLang="ko-KR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</a:tr>
              <a:tr h="870931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marL="0" lvl="0" indent="0" algn="ctr">
                        <a:buNone/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미안한 마음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,</a:t>
                      </a: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 고마운 마음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7" name="가로 글상자 16"/>
          <p:cNvSpPr txBox="1"/>
          <p:nvPr/>
        </p:nvSpPr>
        <p:spPr>
          <a:xfrm>
            <a:off x="7189207" y="3273568"/>
            <a:ext cx="2576082" cy="787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일어난 사건을 </a:t>
            </a:r>
            <a:endParaRPr lang="ko-KR" altLang="en-US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떠올린다</a:t>
            </a:r>
            <a:r>
              <a:rPr lang="en-US" altLang="ko-KR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8" name="가로 글상자 17"/>
          <p:cNvSpPr txBox="1"/>
          <p:nvPr/>
        </p:nvSpPr>
        <p:spPr>
          <a:xfrm>
            <a:off x="6777901" y="4183639"/>
            <a:ext cx="3377051" cy="1138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일어난 사건에 대한 </a:t>
            </a:r>
            <a:endParaRPr lang="ko-KR" altLang="en-US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자신의 생각이나 행동을 떠올린다</a:t>
            </a:r>
            <a:r>
              <a:rPr lang="en-US" altLang="ko-KR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9" name="가로 글상자 18"/>
          <p:cNvSpPr txBox="1"/>
          <p:nvPr/>
        </p:nvSpPr>
        <p:spPr>
          <a:xfrm>
            <a:off x="7189207" y="5405869"/>
            <a:ext cx="2576082" cy="79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나누려는 마음을 떠올린다</a:t>
            </a:r>
            <a:r>
              <a:rPr lang="en-US" altLang="ko-KR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20" name="그림 19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54730" t="52000" r="40150" b="26220"/>
          <a:stretch>
            <a:fillRect/>
          </a:stretch>
        </p:blipFill>
        <p:spPr>
          <a:xfrm>
            <a:off x="10419519" y="4609040"/>
            <a:ext cx="942862" cy="1853567"/>
          </a:xfrm>
          <a:prstGeom prst="rect">
            <a:avLst/>
          </a:prstGeom>
        </p:spPr>
      </p:pic>
      <p:pic>
        <p:nvPicPr>
          <p:cNvPr id="21" name="그림 20" descr="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l="49580" t="58890" r="46020" b="23760"/>
          <a:stretch>
            <a:fillRect/>
          </a:stretch>
        </p:blipFill>
        <p:spPr>
          <a:xfrm>
            <a:off x="871167" y="4415836"/>
            <a:ext cx="1073790" cy="1956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1" animBg="1"/>
      <p:bldP spid="19" grpId="2" animBg="1"/>
    </p:bldLst>
  </p:timing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2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733949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마음을 나누는 글을 쓰는 방법 알아보기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pic>
        <p:nvPicPr>
          <p:cNvPr id="15" name="그림 14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54730" t="52000" r="40150" b="26220"/>
          <a:stretch>
            <a:fillRect/>
          </a:stretch>
        </p:blipFill>
        <p:spPr>
          <a:xfrm>
            <a:off x="10419519" y="4609040"/>
            <a:ext cx="942862" cy="1853567"/>
          </a:xfrm>
          <a:prstGeom prst="rect">
            <a:avLst/>
          </a:prstGeom>
        </p:spPr>
      </p:pic>
      <p:pic>
        <p:nvPicPr>
          <p:cNvPr id="16" name="그림 15" descr="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l="49580" t="58890" r="46020" b="23760"/>
          <a:stretch>
            <a:fillRect/>
          </a:stretch>
        </p:blipFill>
        <p:spPr>
          <a:xfrm>
            <a:off x="871167" y="4415836"/>
            <a:ext cx="1073790" cy="1956844"/>
          </a:xfrm>
          <a:prstGeom prst="rect">
            <a:avLst/>
          </a:prstGeom>
        </p:spPr>
      </p:pic>
      <p:sp>
        <p:nvSpPr>
          <p:cNvPr id="17" name="가로 글상자 16"/>
          <p:cNvSpPr txBox="1"/>
          <p:nvPr/>
        </p:nvSpPr>
        <p:spPr>
          <a:xfrm>
            <a:off x="2546120" y="1800365"/>
            <a:ext cx="6684993" cy="697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 sz="4000">
                <a:solidFill>
                  <a:srgbClr val="3057b9"/>
                </a:solidFill>
                <a:latin typeface="CookieRun Black"/>
                <a:ea typeface="CookieRun Black"/>
              </a:rPr>
              <a:t>3.</a:t>
            </a:r>
            <a:r>
              <a:rPr lang="ko-KR" altLang="en-US" sz="4000">
                <a:solidFill>
                  <a:srgbClr val="3057b9"/>
                </a:solidFill>
                <a:latin typeface="CookieRun Black"/>
                <a:ea typeface="CookieRun Black"/>
              </a:rPr>
              <a:t> 표현하기</a:t>
            </a:r>
            <a:endParaRPr lang="ko-KR" altLang="en-US" sz="4000">
              <a:solidFill>
                <a:srgbClr val="3057b9"/>
              </a:solidFill>
              <a:latin typeface="CookieRun Black"/>
              <a:ea typeface="CookieRun Black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2029460" y="2888672"/>
          <a:ext cx="8135677" cy="2783258"/>
        </p:xfrm>
        <a:graphic>
          <a:graphicData uri="http://schemas.openxmlformats.org/drawingml/2006/table">
            <a:tbl>
              <a:tblPr firstRow="1" bandRow="1"/>
              <a:tblGrid>
                <a:gridCol w="4764405"/>
                <a:gridCol w="3371272"/>
              </a:tblGrid>
              <a:tr h="501968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500">
                          <a:latin typeface="G마켓 산스 TTF Medium"/>
                          <a:ea typeface="G마켓 산스 TTF Medium"/>
                        </a:rPr>
                        <a:t>글</a:t>
                      </a:r>
                      <a:endParaRPr lang="ko-KR" altLang="en-US" sz="25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rgbClr val="ffe7d8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500">
                          <a:latin typeface="G마켓 산스 TTF Medium"/>
                          <a:ea typeface="G마켓 산스 TTF Medium"/>
                        </a:rPr>
                        <a:t>고려할 점</a:t>
                      </a:r>
                      <a:endParaRPr lang="ko-KR" altLang="en-US" sz="25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rgbClr val="ffe7d8"/>
                    </a:solidFill>
                  </a:tcPr>
                </a:tc>
              </a:tr>
              <a:tr h="1039183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친구가 읽기 쉽게 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  <a:p>
                      <a:pPr lvl="0" algn="ctr"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친근한 표현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,</a:t>
                      </a: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 쉬운 표현을 사용함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.</a:t>
                      </a:r>
                      <a:endParaRPr lang="en-US" altLang="ko-KR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</a:tr>
              <a:tr h="1242107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marL="0" lvl="0" indent="0" algn="ctr">
                        <a:buNone/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친구가 잘 이해할 수 있도록 </a:t>
                      </a: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  <a:p>
                      <a:pPr marL="0" lvl="0" indent="0" algn="ctr">
                        <a:buNone/>
                        <a:defRPr/>
                      </a:pP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맞춤법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,</a:t>
                      </a:r>
                      <a:r>
                        <a:rPr lang="ko-KR" altLang="en-US" sz="2000">
                          <a:latin typeface="G마켓 산스 TTF Medium"/>
                          <a:ea typeface="G마켓 산스 TTF Medium"/>
                        </a:rPr>
                        <a:t> 띄어쓰기를 잘 지킴</a:t>
                      </a:r>
                      <a:r>
                        <a:rPr lang="en-US" altLang="ko-KR" sz="2000">
                          <a:latin typeface="G마켓 산스 TTF Medium"/>
                          <a:ea typeface="G마켓 산스 TTF Medium"/>
                        </a:rPr>
                        <a:t>.</a:t>
                      </a:r>
                      <a:endParaRPr lang="en-US" altLang="ko-KR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lvl="0" algn="ctr">
                        <a:defRPr/>
                      </a:pPr>
                      <a:endParaRPr lang="ko-KR" altLang="en-US" sz="2000">
                        <a:latin typeface="G마켓 산스 TTF Medium"/>
                        <a:ea typeface="G마켓 산스 TTF Medium"/>
                      </a:endParaRPr>
                    </a:p>
                  </a:txBody>
                  <a:tcPr marL="91440" marR="91440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9" name="가로 글상자 18"/>
          <p:cNvSpPr txBox="1"/>
          <p:nvPr/>
        </p:nvSpPr>
        <p:spPr>
          <a:xfrm>
            <a:off x="7189207" y="3559318"/>
            <a:ext cx="2576082" cy="791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읽을 사람을 </a:t>
            </a:r>
            <a:endParaRPr lang="ko-KR" altLang="en-US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생각해서 표현한다</a:t>
            </a:r>
            <a:r>
              <a:rPr lang="en-US" altLang="ko-KR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20" name="가로 글상자 19"/>
          <p:cNvSpPr txBox="1"/>
          <p:nvPr/>
        </p:nvSpPr>
        <p:spPr>
          <a:xfrm>
            <a:off x="6777900" y="4669414"/>
            <a:ext cx="3377052" cy="79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맞춤법</a:t>
            </a:r>
            <a:r>
              <a:rPr lang="en-US" altLang="ko-KR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,</a:t>
            </a: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 띄어쓰기를</a:t>
            </a:r>
            <a:endParaRPr lang="ko-KR" altLang="en-US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잘 지켜 표현한다</a:t>
            </a:r>
            <a:r>
              <a:rPr lang="en-US" altLang="ko-KR" sz="2300">
                <a:solidFill>
                  <a:srgbClr val="ff0000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30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1" animBg="1"/>
    </p:bldLst>
  </p:timing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3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3886224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감사하는 마음을 담아 편지쓰기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pic>
        <p:nvPicPr>
          <p:cNvPr id="15" name="그림 14" descr="텍스트, 봉투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36368" y="1870345"/>
            <a:ext cx="3879307" cy="3879307"/>
          </a:xfrm>
          <a:prstGeom prst="rect">
            <a:avLst/>
          </a:prstGeom>
        </p:spPr>
      </p:pic>
      <p:pic>
        <p:nvPicPr>
          <p:cNvPr id="16" name="그림 15" descr="기둥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4692569">
            <a:off x="9613488" y="2159387"/>
            <a:ext cx="455683" cy="1599809"/>
          </a:xfrm>
          <a:prstGeom prst="rect">
            <a:avLst/>
          </a:prstGeom>
        </p:spPr>
      </p:pic>
      <p:sp>
        <p:nvSpPr>
          <p:cNvPr id="17" name="가로 글상자 16"/>
          <p:cNvSpPr txBox="1"/>
          <p:nvPr/>
        </p:nvSpPr>
        <p:spPr>
          <a:xfrm>
            <a:off x="1500186" y="2879407"/>
            <a:ext cx="5673872" cy="1919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나의 주변사람들에게 </a:t>
            </a:r>
            <a:endPara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감사하는 마음을 담아 </a:t>
            </a:r>
            <a:endPara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편지를 써봅시다</a:t>
            </a:r>
            <a:r>
              <a:rPr xmlns:mc="http://schemas.openxmlformats.org/markup-compatibility/2006" xmlns:hp="http://schemas.haansoft.com/office/presentation/8.0" kumimoji="0" lang="en-US" altLang="ko-KR" sz="40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.</a:t>
            </a:r>
            <a:endParaRPr xmlns:mc="http://schemas.openxmlformats.org/markup-compatibility/2006" xmlns:hp="http://schemas.haansoft.com/office/presentation/8.0" kumimoji="0" lang="en-US" altLang="ko-KR" sz="40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화이트보드이(가) 표시된 사진&#10;&#10;자동 생성된 설명">
            <a:extLst>
              <a:ext uri="{FF2B5EF4-FFF2-40B4-BE49-F238E27FC236}">
                <a16:creationId xmlns:a16="http://schemas.microsoft.com/office/drawing/2014/main" id="{49B42555-8F97-08BF-35BB-853A3F93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349936-70D1-2321-926F-9C3C6F792794}"/>
              </a:ext>
            </a:extLst>
          </p:cNvPr>
          <p:cNvSpPr txBox="1"/>
          <p:nvPr/>
        </p:nvSpPr>
        <p:spPr>
          <a:xfrm>
            <a:off x="2730227" y="2016369"/>
            <a:ext cx="7610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4800" dirty="0">
                <a:solidFill>
                  <a:srgbClr val="FD4880"/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감사하는 마음</a:t>
            </a: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을 담아</a:t>
            </a:r>
          </a:p>
          <a:p>
            <a:pPr algn="ctr">
              <a:defRPr/>
            </a:pPr>
            <a:r>
              <a:rPr lang="ko-KR" alt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편지를 써 봅시다</a:t>
            </a:r>
            <a:r>
              <a:rPr lang="en-US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.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CookieRun Black" panose="020B0600000101010101" pitchFamily="50" charset="-127"/>
              <a:ea typeface="CookieRun Black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83D9D-B5E8-7A02-FF42-6F8C002DDB87}"/>
              </a:ext>
            </a:extLst>
          </p:cNvPr>
          <p:cNvSpPr txBox="1"/>
          <p:nvPr/>
        </p:nvSpPr>
        <p:spPr>
          <a:xfrm>
            <a:off x="3466747" y="4241534"/>
            <a:ext cx="613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내 마음이 잘 드러나게 편지를 </a:t>
            </a:r>
            <a:r>
              <a:rPr lang="ko-KR" altLang="en-US" sz="2000" dirty="0" err="1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썼나요</a:t>
            </a:r>
            <a:r>
              <a:rPr lang="en-US" altLang="ko-KR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  <a:endParaRPr lang="ko-KR" altLang="en-US" sz="20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6DD1D3-5548-014E-C3B0-E5163DD61632}"/>
              </a:ext>
            </a:extLst>
          </p:cNvPr>
          <p:cNvSpPr txBox="1"/>
          <p:nvPr/>
        </p:nvSpPr>
        <p:spPr>
          <a:xfrm>
            <a:off x="3466747" y="4722765"/>
            <a:ext cx="6137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감사한 마음을 구체적으로 </a:t>
            </a:r>
            <a:r>
              <a:rPr lang="ko-KR" altLang="en-US" sz="2000" dirty="0" err="1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썼나요</a:t>
            </a:r>
            <a:r>
              <a:rPr lang="en-US" altLang="ko-KR" sz="20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?</a:t>
            </a:r>
            <a:endParaRPr lang="ko-KR" altLang="en-US" sz="2000" dirty="0"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686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C4A31F7D-FAFD-04C9-80C5-2C0447904160}"/>
              </a:ext>
            </a:extLst>
          </p:cNvPr>
          <p:cNvSpPr/>
          <p:nvPr/>
        </p:nvSpPr>
        <p:spPr>
          <a:xfrm>
            <a:off x="1464822" y="202081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주제 및 대상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90C41-FE7C-D29C-46D1-EAF5F3681C8C}"/>
              </a:ext>
            </a:extLst>
          </p:cNvPr>
          <p:cNvSpPr txBox="1"/>
          <p:nvPr/>
        </p:nvSpPr>
        <p:spPr>
          <a:xfrm>
            <a:off x="3989688" y="2083379"/>
            <a:ext cx="6872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감사의 마음을 전하고 싶은 사람에게 감사 편지쓰기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AC42E63-9203-8810-487B-923265F09A08}"/>
              </a:ext>
            </a:extLst>
          </p:cNvPr>
          <p:cNvSpPr/>
          <p:nvPr/>
        </p:nvSpPr>
        <p:spPr>
          <a:xfrm>
            <a:off x="1464822" y="306554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응모자격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C06E9-6E37-F6D1-25A1-7AF096950EDC}"/>
              </a:ext>
            </a:extLst>
          </p:cNvPr>
          <p:cNvSpPr txBox="1"/>
          <p:nvPr/>
        </p:nvSpPr>
        <p:spPr>
          <a:xfrm>
            <a:off x="3989687" y="3144890"/>
            <a:ext cx="5500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전국의 모든 초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중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/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고등학생 및 청소년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D052CF3-24BB-7ADD-75CB-8DEA4D9CC27B}"/>
              </a:ext>
            </a:extLst>
          </p:cNvPr>
          <p:cNvSpPr/>
          <p:nvPr/>
        </p:nvSpPr>
        <p:spPr>
          <a:xfrm>
            <a:off x="1464822" y="4110275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편지 접수 기간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9C2F6-994C-476B-FFA7-EED77B6EB7C3}"/>
              </a:ext>
            </a:extLst>
          </p:cNvPr>
          <p:cNvSpPr txBox="1"/>
          <p:nvPr/>
        </p:nvSpPr>
        <p:spPr>
          <a:xfrm>
            <a:off x="3989687" y="4206401"/>
            <a:ext cx="595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2023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15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~ 6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30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9E6E52E-FDBD-3650-C93E-9F484E2C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8" y="787552"/>
            <a:ext cx="3637793" cy="563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08F152-3877-1A5E-D294-B7A378D46BDD}"/>
              </a:ext>
            </a:extLst>
          </p:cNvPr>
          <p:cNvSpPr txBox="1"/>
          <p:nvPr/>
        </p:nvSpPr>
        <p:spPr>
          <a:xfrm>
            <a:off x="4425496" y="838573"/>
            <a:ext cx="140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참여하기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2E2D17A6-7B77-1466-068B-E91C023F9DAC}"/>
              </a:ext>
            </a:extLst>
          </p:cNvPr>
          <p:cNvSpPr/>
          <p:nvPr/>
        </p:nvSpPr>
        <p:spPr>
          <a:xfrm>
            <a:off x="1464822" y="5150371"/>
            <a:ext cx="24012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수상자 발표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16FE5-213F-4B6C-A57E-3A6790EFDF2E}"/>
              </a:ext>
            </a:extLst>
          </p:cNvPr>
          <p:cNvSpPr txBox="1"/>
          <p:nvPr/>
        </p:nvSpPr>
        <p:spPr>
          <a:xfrm>
            <a:off x="3989687" y="5246497"/>
            <a:ext cx="5959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2023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년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10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월 </a:t>
            </a:r>
            <a:r>
              <a:rPr lang="en-US" altLang="ko-KR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18</a:t>
            </a:r>
            <a:r>
              <a: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일</a:t>
            </a:r>
          </a:p>
        </p:txBody>
      </p:sp>
    </p:spTree>
    <p:extLst>
      <p:ext uri="{BB962C8B-B14F-4D97-AF65-F5344CB8AC3E}">
        <p14:creationId xmlns:p14="http://schemas.microsoft.com/office/powerpoint/2010/main" val="2484330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5BD4852-FCF3-4311-CE8E-552A98F7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98" y="2055723"/>
            <a:ext cx="9836604" cy="321496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7B3F28-9381-9EAD-C63E-7AC6EA24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8" y="787552"/>
            <a:ext cx="3637793" cy="563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8A3AF3-BB5D-C029-7521-02556F69FC3C}"/>
              </a:ext>
            </a:extLst>
          </p:cNvPr>
          <p:cNvSpPr txBox="1"/>
          <p:nvPr/>
        </p:nvSpPr>
        <p:spPr>
          <a:xfrm>
            <a:off x="4425496" y="838573"/>
            <a:ext cx="1404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okieRun Black" panose="020B0600000101010101" pitchFamily="50" charset="-127"/>
                <a:ea typeface="CookieRun Black" panose="020B0600000101010101" pitchFamily="50" charset="-127"/>
              </a:rPr>
              <a:t>참여하기</a:t>
            </a:r>
          </a:p>
        </p:txBody>
      </p:sp>
    </p:spTree>
    <p:extLst>
      <p:ext uri="{BB962C8B-B14F-4D97-AF65-F5344CB8AC3E}">
        <p14:creationId xmlns:p14="http://schemas.microsoft.com/office/powerpoint/2010/main" val="399128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B4B194A-BC3E-092D-C5A4-36E593C3E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1280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화이트보드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사각형: 둥근 모서리 5"/>
          <p:cNvSpPr/>
          <p:nvPr/>
        </p:nvSpPr>
        <p:spPr>
          <a:xfrm>
            <a:off x="3402692" y="1447344"/>
            <a:ext cx="19431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관련 교과</a:t>
            </a:r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5492" y="1526689"/>
            <a:ext cx="121629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>
                <a:latin typeface="G마켓 산스 TTF Medium"/>
                <a:ea typeface="G마켓 산스 TTF Medium"/>
              </a:rPr>
              <a:t>국어</a:t>
            </a:r>
            <a:r>
              <a:rPr lang="en-US" altLang="ko-KR">
                <a:latin typeface="G마켓 산스 TTF Medium"/>
                <a:ea typeface="G마켓 산스 TTF Medium"/>
              </a:rPr>
              <a:t>, </a:t>
            </a:r>
            <a:r>
              <a:rPr lang="ko-KR" altLang="en-US">
                <a:latin typeface="G마켓 산스 TTF Medium"/>
                <a:ea typeface="G마켓 산스 TTF Medium"/>
              </a:rPr>
              <a:t>도덕</a:t>
            </a:r>
            <a:endParaRPr lang="ko-KR" altLang="en-US">
              <a:latin typeface="G마켓 산스 TTF Medium"/>
              <a:ea typeface="G마켓 산스 TTF Medium"/>
            </a:endParaRPr>
          </a:p>
        </p:txBody>
      </p:sp>
      <p:sp>
        <p:nvSpPr>
          <p:cNvPr id="8" name="사각형: 둥근 모서리 7"/>
          <p:cNvSpPr/>
          <p:nvPr/>
        </p:nvSpPr>
        <p:spPr>
          <a:xfrm>
            <a:off x="3402692" y="2413502"/>
            <a:ext cx="19431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성취기준</a:t>
            </a:r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2692" y="3348167"/>
            <a:ext cx="8659999" cy="640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>
                <a:latin typeface="G마켓 산스 TTF Medium"/>
                <a:ea typeface="G마켓 산스 TTF Medium"/>
              </a:rPr>
              <a:t>[</a:t>
            </a:r>
            <a:r>
              <a:rPr lang="en-US" altLang="ko-KR">
                <a:latin typeface="G마켓 산스 TTF Medium"/>
                <a:ea typeface="G마켓 산스 TTF Medium"/>
              </a:rPr>
              <a:t>6</a:t>
            </a:r>
            <a:r>
              <a:rPr lang="ko-KR" altLang="en-US">
                <a:latin typeface="G마켓 산스 TTF Medium"/>
                <a:ea typeface="G마켓 산스 TTF Medium"/>
              </a:rPr>
              <a:t>국03-0</a:t>
            </a:r>
            <a:r>
              <a:rPr lang="en-US" altLang="ko-KR">
                <a:latin typeface="G마켓 산스 TTF Medium"/>
                <a:ea typeface="G마켓 산스 TTF Medium"/>
              </a:rPr>
              <a:t>1</a:t>
            </a:r>
            <a:r>
              <a:rPr lang="ko-KR" altLang="en-US">
                <a:latin typeface="G마켓 산스 TTF Medium"/>
                <a:ea typeface="G마켓 산스 TTF Medium"/>
              </a:rPr>
              <a:t>] 쓰기는 절차에 따라 의미를 구성하고 표현하는</a:t>
            </a:r>
            <a:endParaRPr lang="ko-KR" altLang="en-US">
              <a:latin typeface="G마켓 산스 TTF Medium"/>
              <a:ea typeface="G마켓 산스 TTF Medium"/>
            </a:endParaRPr>
          </a:p>
          <a:p>
            <a:pPr lvl="0">
              <a:defRPr/>
            </a:pPr>
            <a:r>
              <a:rPr lang="ko-KR" altLang="en-US">
                <a:latin typeface="G마켓 산스 TTF Medium"/>
                <a:ea typeface="G마켓 산스 TTF Medium"/>
              </a:rPr>
              <a:t> 과정임을 이해하고 글을 쓴다</a:t>
            </a:r>
            <a:r>
              <a:rPr lang="en-US" altLang="ko-KR">
                <a:latin typeface="G마켓 산스 TTF Medium"/>
                <a:ea typeface="G마켓 산스 TTF Medium"/>
              </a:rPr>
              <a:t>.</a:t>
            </a:r>
            <a:endParaRPr lang="en-US" altLang="ko-KR">
              <a:latin typeface="G마켓 산스 TTF Medium"/>
              <a:ea typeface="G마켓 산스 TTF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2690" y="4087758"/>
            <a:ext cx="5889900" cy="6347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ko-KR">
                <a:latin typeface="G마켓 산스 TTF Medium"/>
                <a:ea typeface="G마켓 산스 TTF Medium"/>
              </a:rPr>
              <a:t>[</a:t>
            </a:r>
            <a:r>
              <a:rPr lang="en-US" altLang="ko-KR">
                <a:latin typeface="G마켓 산스 TTF Medium"/>
                <a:ea typeface="G마켓 산스 TTF Medium"/>
              </a:rPr>
              <a:t>6</a:t>
            </a:r>
            <a:r>
              <a:rPr lang="ko-KR" altLang="ko-KR">
                <a:latin typeface="G마켓 산스 TTF Medium"/>
                <a:ea typeface="G마켓 산스 TTF Medium"/>
              </a:rPr>
              <a:t>국03-0</a:t>
            </a:r>
            <a:r>
              <a:rPr lang="en-US" altLang="ko-KR">
                <a:latin typeface="G마켓 산스 TTF Medium"/>
                <a:ea typeface="G마켓 산스 TTF Medium"/>
              </a:rPr>
              <a:t>2</a:t>
            </a:r>
            <a:r>
              <a:rPr lang="ko-KR" altLang="ko-KR">
                <a:latin typeface="G마켓 산스 TTF Medium"/>
                <a:ea typeface="G마켓 산스 TTF Medium"/>
              </a:rPr>
              <a:t>] </a:t>
            </a:r>
            <a:r>
              <a:rPr lang="ko-KR" altLang="en-US">
                <a:latin typeface="G마켓 산스 TTF Medium"/>
                <a:ea typeface="G마켓 산스 TTF Medium"/>
              </a:rPr>
              <a:t>목적이나 주제에 따라 알맞은 내용과 매체를 </a:t>
            </a:r>
            <a:endParaRPr lang="ko-KR" altLang="en-US">
              <a:latin typeface="G마켓 산스 TTF Medium"/>
              <a:ea typeface="G마켓 산스 TTF Medium"/>
            </a:endParaRPr>
          </a:p>
          <a:p>
            <a:pPr lvl="0">
              <a:defRPr/>
            </a:pPr>
            <a:r>
              <a:rPr lang="ko-KR" altLang="en-US">
                <a:latin typeface="G마켓 산스 TTF Medium"/>
                <a:ea typeface="G마켓 산스 TTF Medium"/>
              </a:rPr>
              <a:t>선정하여 글을 쓴다</a:t>
            </a:r>
            <a:r>
              <a:rPr lang="en-US" altLang="ko-KR">
                <a:latin typeface="G마켓 산스 TTF Medium"/>
                <a:ea typeface="G마켓 산스 TTF Medium"/>
              </a:rPr>
              <a:t>.</a:t>
            </a:r>
            <a:endParaRPr lang="en-US" altLang="ko-KR">
              <a:latin typeface="G마켓 산스 TTF Medium"/>
              <a:ea typeface="G마켓 산스 TTF Medium"/>
            </a:endParaRPr>
          </a:p>
        </p:txBody>
      </p:sp>
      <p:sp>
        <p:nvSpPr>
          <p:cNvPr id="11" name="TextBox 20"/>
          <p:cNvSpPr txBox="1"/>
          <p:nvPr/>
        </p:nvSpPr>
        <p:spPr>
          <a:xfrm>
            <a:off x="3402685" y="4951800"/>
            <a:ext cx="6451880" cy="6374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>
                <a:latin typeface="G마켓 산스 TTF Medium"/>
                <a:ea typeface="G마켓 산스 TTF Medium"/>
              </a:rPr>
              <a:t>[6</a:t>
            </a:r>
            <a:r>
              <a:rPr lang="ko-KR" altLang="en-US">
                <a:latin typeface="G마켓 산스 TTF Medium"/>
                <a:ea typeface="G마켓 산스 TTF Medium"/>
              </a:rPr>
              <a:t>도</a:t>
            </a:r>
            <a:r>
              <a:rPr lang="en-US" altLang="ko-KR">
                <a:latin typeface="G마켓 산스 TTF Medium"/>
                <a:ea typeface="G마켓 산스 TTF Medium"/>
              </a:rPr>
              <a:t>02-04]</a:t>
            </a:r>
            <a:r>
              <a:rPr lang="ko-KR" altLang="ko-KR">
                <a:latin typeface="G마켓 산스 TTF Medium"/>
                <a:ea typeface="G마켓 산스 TTF Medium"/>
              </a:rPr>
              <a:t> </a:t>
            </a:r>
            <a:r>
              <a:rPr lang="ko-KR" altLang="en-US">
                <a:latin typeface="G마켓 산스 TTF Medium"/>
                <a:ea typeface="G마켓 산스 TTF Medium"/>
              </a:rPr>
              <a:t>봉사의 의미와 중요성을 알고</a:t>
            </a:r>
            <a:r>
              <a:rPr lang="en-US" altLang="ko-KR">
                <a:latin typeface="G마켓 산스 TTF Medium"/>
                <a:ea typeface="G마켓 산스 TTF Medium"/>
              </a:rPr>
              <a:t>,</a:t>
            </a:r>
            <a:r>
              <a:rPr lang="ko-KR" altLang="en-US">
                <a:latin typeface="G마켓 산스 TTF Medium"/>
                <a:ea typeface="G마켓 산스 TTF Medium"/>
              </a:rPr>
              <a:t> 주변 사람의 처지를 </a:t>
            </a:r>
            <a:endParaRPr lang="ko-KR" altLang="en-US">
              <a:latin typeface="G마켓 산스 TTF Medium"/>
              <a:ea typeface="G마켓 산스 TTF Medium"/>
            </a:endParaRPr>
          </a:p>
          <a:p>
            <a:pPr lvl="0">
              <a:defRPr/>
            </a:pPr>
            <a:r>
              <a:rPr lang="ko-KR" altLang="en-US">
                <a:latin typeface="G마켓 산스 TTF Medium"/>
                <a:ea typeface="G마켓 산스 TTF Medium"/>
              </a:rPr>
              <a:t>공감하여 도와주려는 실천의지를 기른다</a:t>
            </a:r>
            <a:r>
              <a:rPr lang="en-US" altLang="ko-KR">
                <a:latin typeface="G마켓 산스 TTF Medium"/>
                <a:ea typeface="G마켓 산스 TTF Medium"/>
              </a:rPr>
              <a:t>.</a:t>
            </a:r>
            <a:endParaRPr lang="en-US" altLang="ko-KR">
              <a:latin typeface="G마켓 산스 TTF Medium"/>
              <a:ea typeface="G마켓 산스 TTF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화이트보드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사각형: 둥근 모서리 1"/>
          <p:cNvSpPr/>
          <p:nvPr/>
        </p:nvSpPr>
        <p:spPr>
          <a:xfrm>
            <a:off x="4826000" y="2120444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>
                <a:solidFill>
                  <a:schemeClr val="tx1"/>
                </a:solidFill>
                <a:latin typeface="G마켓 산스 TTF Medium"/>
                <a:ea typeface="G마켓 산스 TTF Medium"/>
              </a:rPr>
              <a:t>감사의 마음을 느낀 경험 떠올리기</a:t>
            </a:r>
            <a:endParaRPr lang="ko-KR" altLang="en-US">
              <a:solidFill>
                <a:schemeClr val="tx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6" name="사각형: 둥근 모서리 5"/>
          <p:cNvSpPr/>
          <p:nvPr/>
        </p:nvSpPr>
        <p:spPr>
          <a:xfrm>
            <a:off x="3224892" y="2120444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활동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1</a:t>
            </a:r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</p:txBody>
      </p:sp>
      <p:sp>
        <p:nvSpPr>
          <p:cNvPr id="12" name="사각형: 둥근 모서리 11"/>
          <p:cNvSpPr/>
          <p:nvPr/>
        </p:nvSpPr>
        <p:spPr>
          <a:xfrm>
            <a:off x="4826000" y="3162300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>
                <a:solidFill>
                  <a:schemeClr val="tx1"/>
                </a:solidFill>
                <a:latin typeface="G마켓 산스 TTF Medium"/>
                <a:ea typeface="G마켓 산스 TTF Medium"/>
              </a:rPr>
              <a:t>마음을 나누는 글을 쓰는 방법 알아보기</a:t>
            </a:r>
            <a:endParaRPr lang="ko-KR" altLang="en-US">
              <a:solidFill>
                <a:schemeClr val="tx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3" name="사각형: 둥근 모서리 12"/>
          <p:cNvSpPr/>
          <p:nvPr/>
        </p:nvSpPr>
        <p:spPr>
          <a:xfrm>
            <a:off x="3224892" y="3162300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활동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2</a:t>
            </a:r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</p:txBody>
      </p:sp>
      <p:sp>
        <p:nvSpPr>
          <p:cNvPr id="14" name="사각형: 둥근 모서리 13"/>
          <p:cNvSpPr/>
          <p:nvPr/>
        </p:nvSpPr>
        <p:spPr>
          <a:xfrm>
            <a:off x="4826000" y="4204156"/>
            <a:ext cx="4889500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>
                <a:solidFill>
                  <a:schemeClr val="tx1"/>
                </a:solidFill>
                <a:latin typeface="G마켓 산스 TTF Medium"/>
                <a:ea typeface="G마켓 산스 TTF Medium"/>
              </a:rPr>
              <a:t>감사하는 마음을 담아 편지쓰기</a:t>
            </a:r>
            <a:endParaRPr lang="ko-KR" altLang="en-US">
              <a:solidFill>
                <a:schemeClr val="tx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3224892" y="4204156"/>
            <a:ext cx="1372508" cy="558800"/>
          </a:xfrm>
          <a:prstGeom prst="roundRect">
            <a:avLst>
              <a:gd name="adj" fmla="val 45614"/>
            </a:avLst>
          </a:prstGeom>
          <a:solidFill>
            <a:schemeClr val="bg1"/>
          </a:solidFill>
          <a:ln w="76200">
            <a:solidFill>
              <a:srgbClr val="c9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활동</a:t>
            </a:r>
            <a:r>
              <a:rPr lang="en-US" altLang="ko-KR" sz="2400">
                <a:solidFill>
                  <a:schemeClr val="tx1">
                    <a:lumMod val="75000"/>
                    <a:lumOff val="25000"/>
                  </a:schemeClr>
                </a:solidFill>
                <a:latin typeface="CookieRun Black"/>
                <a:ea typeface="CookieRun Black"/>
              </a:rPr>
              <a:t>3</a:t>
            </a:r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  <a:latin typeface="CookieRun Black"/>
              <a:ea typeface="CookieRun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1</a:t>
              </a:r>
              <a:endParaRPr lang="ko-KR" altLang="en-US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229124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감사의 마음을 느낀 경험 떠올리기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sp>
        <p:nvSpPr>
          <p:cNvPr id="11" name="가로 글상자 10"/>
          <p:cNvSpPr txBox="1"/>
          <p:nvPr/>
        </p:nvSpPr>
        <p:spPr>
          <a:xfrm>
            <a:off x="2539277" y="2890231"/>
            <a:ext cx="7113445" cy="148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감사의 마음을 느낀 경험을 </a:t>
            </a:r>
            <a:endParaRPr xmlns:mc="http://schemas.openxmlformats.org/markup-compatibility/2006" xmlns:hp="http://schemas.haansoft.com/office/presentation/8.0" kumimoji="0" lang="ko-KR" altLang="en-US" sz="46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떠올려 볼까요</a:t>
            </a:r>
            <a:r>
              <a:rPr xmlns:mc="http://schemas.openxmlformats.org/markup-compatibility/2006" xmlns:hp="http://schemas.haansoft.com/office/presentation/8.0" kumimoji="0" lang="en-US" altLang="ko-KR" sz="4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?</a:t>
            </a:r>
            <a:endParaRPr xmlns:mc="http://schemas.openxmlformats.org/markup-compatibility/2006" xmlns:hp="http://schemas.haansoft.com/office/presentation/8.0" kumimoji="0" lang="en-US" altLang="ko-KR" sz="46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12" name="그림 11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54730" t="52000" r="40150" b="26220"/>
          <a:stretch>
            <a:fillRect/>
          </a:stretch>
        </p:blipFill>
        <p:spPr>
          <a:xfrm>
            <a:off x="10408694" y="4719492"/>
            <a:ext cx="787573" cy="1548285"/>
          </a:xfrm>
          <a:prstGeom prst="rect">
            <a:avLst/>
          </a:prstGeom>
        </p:spPr>
      </p:pic>
      <p:pic>
        <p:nvPicPr>
          <p:cNvPr id="13" name="그림 12" descr="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l="49580" t="58890" r="46020" b="23760"/>
          <a:stretch>
            <a:fillRect/>
          </a:stretch>
        </p:blipFill>
        <p:spPr>
          <a:xfrm>
            <a:off x="9145362" y="4346101"/>
            <a:ext cx="1094238" cy="1994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1</a:t>
              </a:r>
              <a:endParaRPr lang="ko-KR" altLang="en-US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229124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감사의 마음을 느낀 경험 떠올리기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sp>
        <p:nvSpPr>
          <p:cNvPr id="14" name="순서도: 대체 처리 13"/>
          <p:cNvSpPr/>
          <p:nvPr/>
        </p:nvSpPr>
        <p:spPr>
          <a:xfrm>
            <a:off x="1684192" y="1937471"/>
            <a:ext cx="2175597" cy="1071561"/>
          </a:xfrm>
          <a:prstGeom prst="flowChartAlternateProcess">
            <a:avLst/>
          </a:prstGeom>
          <a:solidFill>
            <a:srgbClr val="ffef99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3500">
                <a:solidFill>
                  <a:schemeClr val="dk1"/>
                </a:solidFill>
                <a:latin typeface="G마켓 산스 TTF Medium"/>
                <a:ea typeface="G마켓 산스 TTF Medium"/>
              </a:rPr>
              <a:t>부모님</a:t>
            </a:r>
            <a:endParaRPr lang="ko-KR" altLang="en-US" sz="3500">
              <a:solidFill>
                <a:schemeClr val="dk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5" name="순서도: 대체 처리 14"/>
          <p:cNvSpPr/>
          <p:nvPr/>
        </p:nvSpPr>
        <p:spPr>
          <a:xfrm>
            <a:off x="1673368" y="3247159"/>
            <a:ext cx="2175597" cy="1071561"/>
          </a:xfrm>
          <a:prstGeom prst="flowChartAlternateProcess">
            <a:avLst/>
          </a:prstGeom>
          <a:solidFill>
            <a:srgbClr val="ffef99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3500">
                <a:solidFill>
                  <a:schemeClr val="dk1"/>
                </a:solidFill>
                <a:latin typeface="G마켓 산스 TTF Medium"/>
                <a:ea typeface="G마켓 산스 TTF Medium"/>
              </a:rPr>
              <a:t>친구</a:t>
            </a:r>
            <a:endParaRPr lang="ko-KR" altLang="en-US" sz="3500">
              <a:solidFill>
                <a:schemeClr val="dk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6" name="순서도: 대체 처리 15"/>
          <p:cNvSpPr/>
          <p:nvPr/>
        </p:nvSpPr>
        <p:spPr>
          <a:xfrm>
            <a:off x="4108737" y="3247159"/>
            <a:ext cx="6277842" cy="1071561"/>
          </a:xfrm>
          <a:prstGeom prst="flowChartAlternateProcess">
            <a:avLst/>
          </a:prstGeom>
          <a:solidFill>
            <a:srgbClr val="d3d3eb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500">
                <a:solidFill>
                  <a:schemeClr val="dk1"/>
                </a:solidFill>
                <a:latin typeface="G마켓 산스 TTF Medium"/>
                <a:ea typeface="G마켓 산스 TTF Medium"/>
              </a:rPr>
              <a:t>나의 고민을 진지하게 잘 들어주고 </a:t>
            </a:r>
            <a:endParaRPr lang="ko-KR" altLang="en-US" sz="2500">
              <a:solidFill>
                <a:schemeClr val="dk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500">
                <a:solidFill>
                  <a:schemeClr val="dk1"/>
                </a:solidFill>
                <a:latin typeface="G마켓 산스 TTF Medium"/>
                <a:ea typeface="G마켓 산스 TTF Medium"/>
              </a:rPr>
              <a:t>슬픔을 함께 나누어주었기 때문에</a:t>
            </a:r>
            <a:endParaRPr lang="ko-KR" altLang="en-US" sz="2500">
              <a:solidFill>
                <a:schemeClr val="dk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7" name="순서도: 대체 처리 16"/>
          <p:cNvSpPr/>
          <p:nvPr/>
        </p:nvSpPr>
        <p:spPr>
          <a:xfrm>
            <a:off x="4108738" y="1948295"/>
            <a:ext cx="6277842" cy="1071561"/>
          </a:xfrm>
          <a:prstGeom prst="flowChartAlternateProcess">
            <a:avLst/>
          </a:prstGeom>
          <a:solidFill>
            <a:srgbClr val="d3d3eb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500">
                <a:solidFill>
                  <a:schemeClr val="dk1"/>
                </a:solidFill>
                <a:latin typeface="G마켓 산스 TTF Medium"/>
                <a:ea typeface="G마켓 산스 TTF Medium"/>
              </a:rPr>
              <a:t>나를 사랑으로 보살펴주시고 </a:t>
            </a:r>
            <a:endParaRPr lang="ko-KR" altLang="en-US" sz="2500">
              <a:solidFill>
                <a:schemeClr val="dk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500">
                <a:solidFill>
                  <a:schemeClr val="dk1"/>
                </a:solidFill>
                <a:latin typeface="G마켓 산스 TTF Medium"/>
                <a:ea typeface="G마켓 산스 TTF Medium"/>
              </a:rPr>
              <a:t>잘못한 일도 너그럽게 용서해주셨기 때문에</a:t>
            </a:r>
            <a:endParaRPr lang="ko-KR" altLang="en-US" sz="2500">
              <a:solidFill>
                <a:schemeClr val="dk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8" name="순서도: 대체 처리 17"/>
          <p:cNvSpPr/>
          <p:nvPr/>
        </p:nvSpPr>
        <p:spPr>
          <a:xfrm>
            <a:off x="1673368" y="4632613"/>
            <a:ext cx="2175597" cy="1071561"/>
          </a:xfrm>
          <a:prstGeom prst="flowChartAlternateProcess">
            <a:avLst/>
          </a:prstGeom>
          <a:solidFill>
            <a:srgbClr val="ffef99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3500">
                <a:solidFill>
                  <a:schemeClr val="dk1"/>
                </a:solidFill>
                <a:latin typeface="G마켓 산스 TTF Medium"/>
                <a:ea typeface="G마켓 산스 TTF Medium"/>
              </a:rPr>
              <a:t>선생님</a:t>
            </a:r>
            <a:endParaRPr lang="ko-KR" altLang="en-US" sz="3500">
              <a:solidFill>
                <a:schemeClr val="dk1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9" name="순서도: 대체 처리 18"/>
          <p:cNvSpPr/>
          <p:nvPr/>
        </p:nvSpPr>
        <p:spPr>
          <a:xfrm>
            <a:off x="4108737" y="4632613"/>
            <a:ext cx="6277842" cy="1071561"/>
          </a:xfrm>
          <a:prstGeom prst="flowChartAlternateProcess">
            <a:avLst/>
          </a:prstGeom>
          <a:solidFill>
            <a:srgbClr val="d3d3eb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500">
                <a:solidFill>
                  <a:schemeClr val="dk1"/>
                </a:solidFill>
                <a:latin typeface="G마켓 산스 TTF Medium"/>
                <a:ea typeface="G마켓 산스 TTF Medium"/>
              </a:rPr>
              <a:t>내가 잘 모르는 것이 있을 때 </a:t>
            </a:r>
            <a:endParaRPr lang="ko-KR" altLang="en-US" sz="2500">
              <a:solidFill>
                <a:schemeClr val="dk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500">
                <a:solidFill>
                  <a:schemeClr val="dk1"/>
                </a:solidFill>
                <a:latin typeface="G마켓 산스 TTF Medium"/>
                <a:ea typeface="G마켓 산스 TTF Medium"/>
              </a:rPr>
              <a:t>친절하게 설명해주셨기 때문에</a:t>
            </a:r>
            <a:endParaRPr lang="ko-KR" altLang="en-US" sz="2500">
              <a:solidFill>
                <a:schemeClr val="dk1"/>
              </a:solidFill>
              <a:latin typeface="G마켓 산스 TTF Medium"/>
              <a:ea typeface="G마켓 산스 TTF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1" animBg="1"/>
      <p:bldP spid="15" grpId="2" animBg="1"/>
      <p:bldP spid="16" grpId="3" animBg="1"/>
      <p:bldP spid="18" grpId="4" animBg="1"/>
      <p:bldP spid="19" grpId="5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2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733949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마음을 나누는 글을 쓰는 방법 알아보기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pic>
        <p:nvPicPr>
          <p:cNvPr id="12" name="그림 11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54730" t="52000" r="40150" b="26220"/>
          <a:stretch>
            <a:fillRect/>
          </a:stretch>
        </p:blipFill>
        <p:spPr>
          <a:xfrm>
            <a:off x="10408694" y="4719492"/>
            <a:ext cx="787573" cy="1548285"/>
          </a:xfrm>
          <a:prstGeom prst="rect">
            <a:avLst/>
          </a:prstGeom>
        </p:spPr>
      </p:pic>
      <p:pic>
        <p:nvPicPr>
          <p:cNvPr id="13" name="그림 12" descr="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l="49580" t="58890" r="46020" b="23760"/>
          <a:stretch>
            <a:fillRect/>
          </a:stretch>
        </p:blipFill>
        <p:spPr>
          <a:xfrm>
            <a:off x="9145362" y="4346101"/>
            <a:ext cx="1094238" cy="1994108"/>
          </a:xfrm>
          <a:prstGeom prst="rect">
            <a:avLst/>
          </a:prstGeom>
        </p:spPr>
      </p:pic>
      <p:sp>
        <p:nvSpPr>
          <p:cNvPr id="14" name="가로 글상자 13"/>
          <p:cNvSpPr txBox="1"/>
          <p:nvPr/>
        </p:nvSpPr>
        <p:spPr>
          <a:xfrm>
            <a:off x="2539277" y="2890231"/>
            <a:ext cx="7113445" cy="1489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마음을 나누는 글을 </a:t>
            </a:r>
            <a:endParaRPr xmlns:mc="http://schemas.openxmlformats.org/markup-compatibility/2006" xmlns:hp="http://schemas.haansoft.com/office/presentation/8.0" kumimoji="0" lang="ko-KR" altLang="en-US" sz="46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4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쓰는 방법을 알아볼까요</a:t>
            </a:r>
            <a:r>
              <a:rPr xmlns:mc="http://schemas.openxmlformats.org/markup-compatibility/2006" xmlns:hp="http://schemas.haansoft.com/office/presentation/8.0" kumimoji="0" lang="en-US" altLang="ko-KR" sz="4600" b="0" i="0" u="none" strike="noStrike" kern="1200" cap="none" spc="0" normalizeH="0" baseline="0" mc:Ignorable="hp" hp:hslEmbossed="0">
                <a:solidFill>
                  <a:srgbClr val="000000"/>
                </a:solidFill>
                <a:latin typeface="G마켓 산스 TTF Medium"/>
                <a:ea typeface="G마켓 산스 TTF Medium"/>
              </a:rPr>
              <a:t>?</a:t>
            </a:r>
            <a:endParaRPr xmlns:mc="http://schemas.openxmlformats.org/markup-compatibility/2006" xmlns:hp="http://schemas.haansoft.com/office/presentation/8.0" kumimoji="0" lang="en-US" altLang="ko-KR" sz="4600" b="0" i="0" u="none" strike="noStrike" kern="1200" cap="none" spc="0" normalizeH="0" baseline="0" mc:Ignorable="hp" hp:hslEmbossed="0">
              <a:solidFill>
                <a:srgbClr val="000000"/>
              </a:solidFill>
              <a:latin typeface="G마켓 산스 TTF Medium"/>
              <a:ea typeface="G마켓 산스 TTF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2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733949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마음을 나누는 글을 쓰는 방법 알아보기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38431" y="2198623"/>
            <a:ext cx="6305141" cy="3250894"/>
          </a:xfrm>
          <a:prstGeom prst="rect">
            <a:avLst/>
          </a:prstGeom>
        </p:spPr>
      </p:pic>
      <p:sp>
        <p:nvSpPr>
          <p:cNvPr id="16" name="모서리가 둥근 사각형 설명선 15"/>
          <p:cNvSpPr/>
          <p:nvPr/>
        </p:nvSpPr>
        <p:spPr>
          <a:xfrm>
            <a:off x="7676286" y="2292494"/>
            <a:ext cx="3301278" cy="2013238"/>
          </a:xfrm>
          <a:prstGeom prst="wedgeRoundRectCallout">
            <a:avLst>
              <a:gd name="adj1" fmla="val -36193"/>
              <a:gd name="adj2" fmla="val 67619"/>
              <a:gd name="adj3" fmla="val 16667"/>
            </a:avLst>
          </a:prstGeom>
          <a:solidFill>
            <a:srgbClr val="d7f1aa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마음을 나누려는 사람을 </a:t>
            </a:r>
            <a:endParaRPr lang="ko-KR" altLang="en-US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밝히고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,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(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           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)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를 </a:t>
            </a:r>
            <a:endParaRPr lang="ko-KR" altLang="en-US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한다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.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(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                   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)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을 </a:t>
            </a:r>
            <a:endParaRPr lang="ko-KR" altLang="en-US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자세히 쓴다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17" name="그림 16" descr="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rcRect l="75270" t="31520" r="14900" b="30170"/>
          <a:stretch>
            <a:fillRect/>
          </a:stretch>
        </p:blipFill>
        <p:spPr>
          <a:xfrm>
            <a:off x="9874068" y="3734896"/>
            <a:ext cx="1306859" cy="2353968"/>
          </a:xfrm>
          <a:prstGeom prst="rect">
            <a:avLst/>
          </a:prstGeom>
        </p:spPr>
      </p:pic>
      <p:sp>
        <p:nvSpPr>
          <p:cNvPr id="18" name="가로 글상자 17"/>
          <p:cNvSpPr txBox="1"/>
          <p:nvPr/>
        </p:nvSpPr>
        <p:spPr>
          <a:xfrm>
            <a:off x="9053078" y="2894733"/>
            <a:ext cx="1168977" cy="389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0000"/>
                </a:solidFill>
                <a:latin typeface="G마켓 산스 TTF Medium"/>
                <a:ea typeface="G마켓 산스 TTF Medium"/>
              </a:rPr>
              <a:t>첫인사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sp>
        <p:nvSpPr>
          <p:cNvPr id="19" name="가로 글상자 18"/>
          <p:cNvSpPr txBox="1"/>
          <p:nvPr/>
        </p:nvSpPr>
        <p:spPr>
          <a:xfrm>
            <a:off x="8742652" y="3243781"/>
            <a:ext cx="1536987" cy="392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0000"/>
                </a:solidFill>
                <a:latin typeface="G마켓 산스 TTF Medium"/>
                <a:ea typeface="G마켓 산스 TTF Medium"/>
              </a:rPr>
              <a:t>일어난 사건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1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 rot="0">
            <a:off x="905519" y="634469"/>
            <a:ext cx="1710680" cy="556590"/>
            <a:chOff x="905519" y="634469"/>
            <a:chExt cx="1710680" cy="556590"/>
          </a:xfrm>
        </p:grpSpPr>
        <p:sp>
          <p:nvSpPr>
            <p:cNvPr id="4" name="자유형: 도형 3"/>
            <p:cNvSpPr/>
            <p:nvPr/>
          </p:nvSpPr>
          <p:spPr>
            <a:xfrm rot="10800000">
              <a:off x="905519" y="634469"/>
              <a:ext cx="1710680" cy="556590"/>
            </a:xfrm>
            <a:custGeom>
              <a:avLst/>
              <a:gdLst>
                <a:gd name="connsiteX0" fmla="*/ 2177287 w 2177287"/>
                <a:gd name="connsiteY0" fmla="*/ 556590 h 556590"/>
                <a:gd name="connsiteX1" fmla="*/ 1950269 w 2177287"/>
                <a:gd name="connsiteY1" fmla="*/ 556590 h 556590"/>
                <a:gd name="connsiteX2" fmla="*/ 1950269 w 2177287"/>
                <a:gd name="connsiteY2" fmla="*/ 555585 h 556590"/>
                <a:gd name="connsiteX3" fmla="*/ 0 w 2177287"/>
                <a:gd name="connsiteY3" fmla="*/ 555585 h 556590"/>
                <a:gd name="connsiteX4" fmla="*/ 0 w 2177287"/>
                <a:gd name="connsiteY4" fmla="*/ 277793 h 556590"/>
                <a:gd name="connsiteX5" fmla="*/ 277793 w 2177287"/>
                <a:gd name="connsiteY5" fmla="*/ 0 h 556590"/>
                <a:gd name="connsiteX6" fmla="*/ 1674227 w 2177287"/>
                <a:gd name="connsiteY6" fmla="*/ 0 h 556590"/>
                <a:gd name="connsiteX7" fmla="*/ 1930190 w 2177287"/>
                <a:gd name="connsiteY7" fmla="*/ 169663 h 556590"/>
                <a:gd name="connsiteX8" fmla="*/ 1950269 w 2177287"/>
                <a:gd name="connsiteY8" fmla="*/ 269120 h 556590"/>
                <a:gd name="connsiteX9" fmla="*/ 1950269 w 2177287"/>
                <a:gd name="connsiteY9" fmla="*/ 256456 h 556590"/>
                <a:gd name="connsiteX10" fmla="*/ 1950358 w 2177287"/>
                <a:gd name="connsiteY10" fmla="*/ 256456 h 556590"/>
                <a:gd name="connsiteX11" fmla="*/ 1951924 w 2177287"/>
                <a:gd name="connsiteY11" fmla="*/ 277315 h 556590"/>
                <a:gd name="connsiteX12" fmla="*/ 1952020 w 2177287"/>
                <a:gd name="connsiteY12" fmla="*/ 277793 h 556590"/>
                <a:gd name="connsiteX13" fmla="*/ 1952020 w 2177287"/>
                <a:gd name="connsiteY13" fmla="*/ 278600 h 556590"/>
                <a:gd name="connsiteX14" fmla="*/ 1952384 w 2177287"/>
                <a:gd name="connsiteY14" fmla="*/ 283442 h 556590"/>
                <a:gd name="connsiteX15" fmla="*/ 2150650 w 2177287"/>
                <a:gd name="connsiteY15" fmla="*/ 549640 h 556590"/>
                <a:gd name="connsiteX16" fmla="*/ 2177287 w 2177287"/>
                <a:gd name="connsiteY16" fmla="*/ 553245 h 5565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77287" h="556590">
                  <a:moveTo>
                    <a:pt x="2177287" y="556590"/>
                  </a:moveTo>
                  <a:lnTo>
                    <a:pt x="1950269" y="556590"/>
                  </a:lnTo>
                  <a:lnTo>
                    <a:pt x="1950269" y="555585"/>
                  </a:lnTo>
                  <a:lnTo>
                    <a:pt x="0" y="555585"/>
                  </a:lnTo>
                  <a:lnTo>
                    <a:pt x="0" y="277793"/>
                  </a:lnTo>
                  <a:cubicBezTo>
                    <a:pt x="0" y="124372"/>
                    <a:pt x="124372" y="0"/>
                    <a:pt x="277793" y="0"/>
                  </a:cubicBezTo>
                  <a:lnTo>
                    <a:pt x="1674227" y="0"/>
                  </a:lnTo>
                  <a:cubicBezTo>
                    <a:pt x="1789293" y="0"/>
                    <a:pt x="1888018" y="69959"/>
                    <a:pt x="1930190" y="169663"/>
                  </a:cubicBezTo>
                  <a:lnTo>
                    <a:pt x="1950269" y="269120"/>
                  </a:lnTo>
                  <a:lnTo>
                    <a:pt x="1950269" y="256456"/>
                  </a:lnTo>
                  <a:lnTo>
                    <a:pt x="1950358" y="256456"/>
                  </a:lnTo>
                  <a:lnTo>
                    <a:pt x="1951924" y="277315"/>
                  </a:lnTo>
                  <a:lnTo>
                    <a:pt x="1952020" y="277793"/>
                  </a:lnTo>
                  <a:lnTo>
                    <a:pt x="1952020" y="278600"/>
                  </a:lnTo>
                  <a:lnTo>
                    <a:pt x="1952384" y="283442"/>
                  </a:lnTo>
                  <a:cubicBezTo>
                    <a:pt x="1972748" y="417058"/>
                    <a:pt x="2051132" y="522298"/>
                    <a:pt x="2150650" y="549640"/>
                  </a:cubicBezTo>
                  <a:lnTo>
                    <a:pt x="2177287" y="553245"/>
                  </a:lnTo>
                  <a:close/>
                </a:path>
              </a:pathLst>
            </a:custGeom>
            <a:solidFill>
              <a:srgbClr val="82be8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lvl="0" algn="ctr">
                <a:defRPr/>
              </a:pPr>
              <a:endParaRPr lang="ko-KR" altLang="en-US" sz="2000">
                <a:latin typeface="나눔스퀘어 네오 Heavy"/>
                <a:ea typeface="나눔스퀘어 네오 Heavy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302377" y="659336"/>
              <a:ext cx="10972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ko-KR" altLang="en-US" sz="2800">
                  <a:solidFill>
                    <a:schemeClr val="bg1"/>
                  </a:solidFill>
                  <a:latin typeface="CookieRun Black"/>
                  <a:ea typeface="CookieRun Black"/>
                </a:rPr>
                <a:t>활동</a:t>
              </a:r>
              <a:r>
                <a:rPr lang="en-US" altLang="ko-KR" sz="2800">
                  <a:solidFill>
                    <a:schemeClr val="bg1"/>
                  </a:solidFill>
                  <a:latin typeface="CookieRun Black"/>
                  <a:ea typeface="CookieRun Black"/>
                </a:rPr>
                <a:t>2</a:t>
              </a:r>
              <a:endParaRPr lang="en-US" altLang="ko-KR" sz="2800">
                <a:solidFill>
                  <a:schemeClr val="bg1"/>
                </a:solidFill>
                <a:latin typeface="CookieRun Black"/>
                <a:ea typeface="CookieRun Black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96516" y="723580"/>
            <a:ext cx="4733949" cy="4365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300">
                <a:latin typeface="CookieRun Black"/>
                <a:ea typeface="CookieRun Black"/>
              </a:rPr>
              <a:t>마음을 나누는 글을 쓰는 방법 알아보기</a:t>
            </a:r>
            <a:endParaRPr lang="ko-KR" altLang="en-US" sz="2300">
              <a:latin typeface="CookieRun Black"/>
              <a:ea typeface="CookieRun Black"/>
            </a:endParaRPr>
          </a:p>
        </p:txBody>
      </p:sp>
      <p:sp>
        <p:nvSpPr>
          <p:cNvPr id="20" name="모서리가 둥근 사각형 설명선 19"/>
          <p:cNvSpPr/>
          <p:nvPr/>
        </p:nvSpPr>
        <p:spPr>
          <a:xfrm>
            <a:off x="7676286" y="2292494"/>
            <a:ext cx="3301278" cy="2013238"/>
          </a:xfrm>
          <a:prstGeom prst="wedgeRoundRectCallout">
            <a:avLst>
              <a:gd name="adj1" fmla="val -36193"/>
              <a:gd name="adj2" fmla="val 67619"/>
              <a:gd name="adj3" fmla="val 16667"/>
            </a:avLst>
          </a:prstGeom>
          <a:solidFill>
            <a:srgbClr val="d7f1aa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일어난 사건에 대한 </a:t>
            </a:r>
            <a:endParaRPr lang="ko-KR" altLang="en-US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  <a:p>
            <a:pPr lvl="0" algn="ctr">
              <a:defRPr/>
            </a:pP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자신의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(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                     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)</a:t>
            </a:r>
            <a:r>
              <a:rPr lang="ko-KR" altLang="en-US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을 표현한다</a:t>
            </a:r>
            <a:r>
              <a:rPr lang="en-US" altLang="ko-KR" sz="2200">
                <a:solidFill>
                  <a:schemeClr val="tx1"/>
                </a:solidFill>
                <a:latin typeface="G마켓 산스 TTF Medium"/>
                <a:ea typeface="G마켓 산스 TTF Medium"/>
              </a:rPr>
              <a:t>.</a:t>
            </a:r>
            <a:endParaRPr lang="en-US" altLang="ko-KR" sz="2200">
              <a:solidFill>
                <a:schemeClr val="tx1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21" name="그림 20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rcRect l="75270" t="31520" r="14900" b="30170"/>
          <a:stretch>
            <a:fillRect/>
          </a:stretch>
        </p:blipFill>
        <p:spPr>
          <a:xfrm>
            <a:off x="9874068" y="3734896"/>
            <a:ext cx="1306859" cy="2353968"/>
          </a:xfrm>
          <a:prstGeom prst="rect">
            <a:avLst/>
          </a:prstGeom>
        </p:spPr>
      </p:pic>
      <p:sp>
        <p:nvSpPr>
          <p:cNvPr id="22" name="가로 글상자 21"/>
          <p:cNvSpPr txBox="1"/>
          <p:nvPr/>
        </p:nvSpPr>
        <p:spPr>
          <a:xfrm>
            <a:off x="8837467" y="3075708"/>
            <a:ext cx="1840059" cy="38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  <a:solidFill>
                  <a:srgbClr val="ff0000"/>
                </a:solidFill>
                <a:latin typeface="G마켓 산스 TTF Medium"/>
                <a:ea typeface="G마켓 산스 TTF Medium"/>
              </a:rPr>
              <a:t>생각이나 행동</a:t>
            </a:r>
            <a:endParaRPr xmlns:mc="http://schemas.openxmlformats.org/markup-compatibility/2006" xmlns:hp="http://schemas.haansoft.com/office/presentation/8.0" kumimoji="0" lang="ko-KR" altLang="en-US" sz="2000" b="0" i="0" u="none" strike="noStrike" kern="1200" cap="none" spc="0" normalizeH="0" baseline="0" mc:Ignorable="hp" hp:hslEmbossed="0">
              <a:solidFill>
                <a:srgbClr val="ff0000"/>
              </a:solidFill>
              <a:latin typeface="G마켓 산스 TTF Medium"/>
              <a:ea typeface="G마켓 산스 TTF Medium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59096" y="2424283"/>
            <a:ext cx="6567059" cy="255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357</ep:Words>
  <ep:PresentationFormat>와이드스크린</ep:PresentationFormat>
  <ep:Paragraphs>86</ep:Paragraphs>
  <ep:Slides>17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ep:HeadingPairs>
  <ep:TitlesOfParts>
    <vt:vector size="18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2023-02-15T17:09:57.000</dcterms:created>
  <dc:creator>서휘경</dc:creator>
  <cp:lastModifiedBy>5학년1반</cp:lastModifiedBy>
  <dcterms:modified xsi:type="dcterms:W3CDTF">2023-03-07T23:23:57.689</dcterms:modified>
  <cp:revision>16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