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62" r:id="rId13"/>
    <p:sldId id="263" r:id="rId14"/>
    <p:sldId id="264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scaleToFitPaper="1"/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950" y="774"/>
      </p:cViewPr>
      <p:guideLst>
        <p:guide orient="horz" pos="2159"/>
        <p:guide pos="3839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presProps" Target="presProps.xml"  /><Relationship Id="rId17" Type="http://schemas.openxmlformats.org/officeDocument/2006/relationships/viewProps" Target="viewProps.xml"  /><Relationship Id="rId18" Type="http://schemas.openxmlformats.org/officeDocument/2006/relationships/theme" Target="theme/theme1.xml"  /><Relationship Id="rId19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2.jpeg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00D2C28A-C2B7-30B3-AC63-05E8E2336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5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0D7EE7-CA36-A3F5-CB1D-9256A486E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A9BB41C-3437-3963-4108-077F3A49A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0F87B16-BEBE-88D3-D7B1-8C00B3E68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4DADE32-EAA3-0DAC-9A5E-2142704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D5E36CD-122C-7AD7-AC28-340346DE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423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8788753-8692-9717-C370-89815D1BFA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304158A-27FA-FA58-1907-8A9865A20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26BB0E-1B17-F013-DFC2-ED14B9DD4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A5C98B-D6DB-AF05-6D02-A8E116E3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FBC191-6488-B3B9-B079-0461887B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20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스크린샷, 명함, 봉투이(가) 표시된 사진&#10;&#10;자동 생성된 설명">
            <a:extLst>
              <a:ext uri="{FF2B5EF4-FFF2-40B4-BE49-F238E27FC236}">
                <a16:creationId xmlns:a16="http://schemas.microsoft.com/office/drawing/2014/main" id="{7BDA499B-ECE9-D98E-D8CA-F47AA1441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9B20FF-CD82-366C-3F78-11D945B9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22ABF4F-E37F-42B4-4817-6B2158C5F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EE8D4B-EDFE-D1EF-7A8C-E924773B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C072BBE-E4C7-D822-222D-BC1D9346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632AC5F-57A7-ABE1-9FBE-0E7EA0F1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360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40132B-9A61-8F14-A369-7EAB2E63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23F5AB8-80F4-31AF-B19F-1795B0D35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385717B-7DD3-8CAA-AABA-7B2912EB0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7A6ACF9-CB71-109F-EDEB-12F1DBED3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BC5E75-FAB4-FD1B-D025-A7CDCECD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0A5F21C-33E8-81C3-9C4C-37E8E4F96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57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FC3239-94DC-19E7-3323-1F6B261DA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25C60A5-51CB-B772-7F45-E85237559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8FA3D22-54DC-4B2D-149A-E592A815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98EB8AC-0E4D-C25F-17F2-0A9402E9C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AC7B30B-DEB5-A23E-7306-FE4A20327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E6049E3-8264-C82B-0533-12295C38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4C19702-4ADF-7E2E-1332-85AD971D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B4717DE-DE29-1397-53A7-413C2CDD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979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506CA8-3627-C5E2-3B22-6E1B39BE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FD76885-8B5D-9ABF-7752-1D8498EC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FDDEAEC-ECD1-F91E-0EA8-3750C9D8B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C3AE6A2-8486-3B13-07AD-921ABCD2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147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4DC8E31-5322-E48E-CB7A-33A36D743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D2DE058-A649-D5C0-6C5D-4C31D9B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2DB901A-12D5-94E3-6DAA-A44F67E3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585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7FDD4F-F1C9-CFE1-2798-1C70FD14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7F5C1D-586A-7468-0470-0BE165613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90CF91D-C132-4AA4-C61E-55631F41A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BA936ED-023C-44E4-9038-8B845772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0621F23-DE3D-4DEB-08E3-E6E15C2C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C4644DE-3CDD-B53A-2BF8-66B9F9F2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50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0BB1A4-DEDA-E01D-D00D-ED31AF40E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3616C64-3554-8A19-4DAE-11D7614E5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3CFA3DF-3921-1B2F-AE30-FC0D67DC2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84B7894-C11F-A33A-FC3D-BBE0F01A9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7F2AD2F-03C9-D990-8D1B-9CF28E71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A8950C9-A726-4709-C92E-5658A5561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926066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83F9E90-BA90-BD1D-BB28-0B6B1403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8C77BCA-9B9C-AB81-B2FA-F700475AD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2C61854-43F5-DDE5-ABC1-05BC4B09F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9369E4-0F7E-801A-9AE9-11346BC11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17362AB-9E92-6992-8FED-A305DEFA2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554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0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1.png"  /><Relationship Id="rId3" Type="http://schemas.openxmlformats.org/officeDocument/2006/relationships/image" Target="../media/image12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3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4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5.png"  /><Relationship Id="rId3" Type="http://schemas.openxmlformats.org/officeDocument/2006/relationships/image" Target="../media/image14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png"  /><Relationship Id="rId3" Type="http://schemas.openxmlformats.org/officeDocument/2006/relationships/hyperlink" Target="https://youtu.be/YGG8As72B-0?t=13" TargetMode="External"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6.pn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Relationship Id="rId5" Type="http://schemas.openxmlformats.org/officeDocument/2006/relationships/image" Target="../media/image9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/>
          <p:nvPr/>
        </p:nvSpPr>
        <p:spPr>
          <a:xfrm rot="172015">
            <a:off x="5290185" y="2326005"/>
            <a:ext cx="3926205" cy="2282190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800" b="0" i="0" u="none" strike="noStrike" kern="1200" cap="none" spc="0" normalizeH="0" baseline="0" mc:Ignorable="hp" hp:hslEmbossed="0">
                <a:solidFill>
                  <a:srgbClr val="00b050"/>
                </a:solidFill>
                <a:latin typeface="CookieRun Black"/>
                <a:ea typeface="CookieRun Black"/>
              </a:rPr>
              <a:t>초록 지구</a:t>
            </a:r>
            <a:r>
              <a:rPr xmlns:mc="http://schemas.openxmlformats.org/markup-compatibility/2006" xmlns:hp="http://schemas.haansoft.com/office/presentation/8.0" kumimoji="0" lang="ko-KR" altLang="en-US" sz="48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rPr>
              <a:t>에</a:t>
            </a:r>
            <a:endParaRPr xmlns:mc="http://schemas.openxmlformats.org/markup-compatibility/2006" xmlns:hp="http://schemas.haansoft.com/office/presentation/8.0" kumimoji="0" lang="ko-KR" altLang="en-US" sz="4800" b="0" i="0" u="none" strike="noStrike" kern="1200" cap="none" spc="0" normalizeH="0" baseline="0" mc:Ignorable="hp" hp:hslEmbossed="0">
              <a:solidFill>
                <a:srgbClr val="404040"/>
              </a:solidFill>
              <a:latin typeface="CookieRun Black"/>
              <a:ea typeface="CookieRun Black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8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rPr>
              <a:t>감사하는 마음</a:t>
            </a:r>
            <a:endParaRPr xmlns:mc="http://schemas.openxmlformats.org/markup-compatibility/2006" xmlns:hp="http://schemas.haansoft.com/office/presentation/8.0" kumimoji="0" lang="ko-KR" altLang="en-US" sz="4800" b="0" i="0" u="none" strike="noStrike" kern="1200" cap="none" spc="0" normalizeH="0" baseline="0" mc:Ignorable="hp" hp:hslEmbossed="0">
              <a:solidFill>
                <a:srgbClr val="404040"/>
              </a:solidFill>
              <a:latin typeface="CookieRun Black"/>
              <a:ea typeface="CookieRun Black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8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rPr>
              <a:t>담기</a:t>
            </a:r>
            <a:endParaRPr xmlns:mc="http://schemas.openxmlformats.org/markup-compatibility/2006" xmlns:hp="http://schemas.haansoft.com/office/presentation/8.0" kumimoji="0" lang="ko-KR" altLang="en-US" sz="4800" b="0" i="0" u="none" strike="noStrike" kern="1200" cap="none" spc="0" normalizeH="0" baseline="0" mc:Ignorable="hp" hp:hslEmbossed="0">
              <a:solidFill>
                <a:srgbClr val="404040"/>
              </a:solidFill>
              <a:latin typeface="CookieRun Black"/>
              <a:ea typeface="CookieRun Black"/>
            </a:endParaRPr>
          </a:p>
        </p:txBody>
      </p:sp>
      <p:grpSp>
        <p:nvGrpSpPr>
          <p:cNvPr id="13" name="그룹 10"/>
          <p:cNvGrpSpPr/>
          <p:nvPr/>
        </p:nvGrpSpPr>
        <p:grpSpPr>
          <a:xfrm rot="183026">
            <a:off x="7988096" y="1628876"/>
            <a:ext cx="1956172" cy="552450"/>
            <a:chOff x="8064297" y="1527276"/>
            <a:chExt cx="1956172" cy="552450"/>
          </a:xfrm>
        </p:grpSpPr>
        <p:sp>
          <p:nvSpPr>
            <p:cNvPr id="14" name="사각형: 둥근 모서리 5"/>
            <p:cNvSpPr/>
            <p:nvPr/>
          </p:nvSpPr>
          <p:spPr>
            <a:xfrm>
              <a:off x="8064297" y="1527276"/>
              <a:ext cx="1956172" cy="55245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100000"/>
              </a:srgbClr>
            </a:solidFill>
            <a:ln w="76200" cap="flat" cmpd="sng" algn="ctr">
              <a:solidFill>
                <a:srgbClr val="c9b9ff">
                  <a:alpha val="100000"/>
                </a:srgbClr>
              </a:solidFill>
              <a:prstDash val="solid"/>
              <a:miter/>
            </a:ln>
          </p:spPr>
          <p:txBody>
            <a:bodyPr anchor="ctr"/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xmlns:mc="http://schemas.openxmlformats.org/markup-compatibility/2006" xmlns:hp="http://schemas.haansoft.com/office/presentation/8.0" kumimoji="0" lang="en-US" altLang="ko-KR" sz="2800" b="0" i="0" u="none" strike="noStrike" kern="1200" cap="none" spc="0" normalizeH="0" baseline="0" mc:Ignorable="hp" hp:hslEmbossed="0">
                  <a:solidFill>
                    <a:srgbClr val="404040"/>
                  </a:solidFill>
                  <a:latin typeface="CookieRun Black"/>
                  <a:ea typeface="CookieRun Black"/>
                </a:rPr>
                <a:t>5</a:t>
              </a:r>
              <a:r>
                <a: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  <a:solidFill>
                    <a:srgbClr val="404040"/>
                  </a:solidFill>
                  <a:latin typeface="CookieRun Black"/>
                  <a:ea typeface="CookieRun Black"/>
                </a:rPr>
                <a:t>학년</a:t>
              </a:r>
              <a:endPara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endParaRPr>
            </a:p>
          </p:txBody>
        </p:sp>
        <p:sp>
          <p:nvSpPr>
            <p:cNvPr id="15" name="타원 7"/>
            <p:cNvSpPr/>
            <p:nvPr/>
          </p:nvSpPr>
          <p:spPr>
            <a:xfrm>
              <a:off x="8242935" y="1727301"/>
              <a:ext cx="152400" cy="152400"/>
            </a:xfrm>
            <a:prstGeom prst="ellipse">
              <a:avLst/>
            </a:prstGeom>
            <a:solidFill>
              <a:srgbClr val="c9b9ff">
                <a:alpha val="100000"/>
              </a:srgbClr>
            </a:solidFill>
            <a:ln w="76200" cap="flat" cmpd="sng" algn="ctr">
              <a:noFill/>
              <a:prstDash val="solid"/>
              <a:miter/>
            </a:ln>
          </p:spPr>
          <p:txBody>
            <a:bodyPr anchor="ctr"/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endParaRPr>
            </a:p>
          </p:txBody>
        </p:sp>
        <p:sp>
          <p:nvSpPr>
            <p:cNvPr id="16" name="타원 9"/>
            <p:cNvSpPr/>
            <p:nvPr/>
          </p:nvSpPr>
          <p:spPr>
            <a:xfrm>
              <a:off x="9716498" y="1727301"/>
              <a:ext cx="152400" cy="152400"/>
            </a:xfrm>
            <a:prstGeom prst="ellipse">
              <a:avLst/>
            </a:prstGeom>
            <a:solidFill>
              <a:srgbClr val="c9b9ff">
                <a:alpha val="100000"/>
              </a:srgbClr>
            </a:solidFill>
            <a:ln w="76200" cap="flat" cmpd="sng" algn="ctr">
              <a:noFill/>
              <a:prstDash val="solid"/>
              <a:miter/>
            </a:ln>
          </p:spPr>
          <p:txBody>
            <a:bodyPr anchor="ctr"/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1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자유형: 도형 3"/>
          <p:cNvSpPr/>
          <p:nvPr/>
        </p:nvSpPr>
        <p:spPr>
          <a:xfrm rot="10800000">
            <a:off x="905519" y="634469"/>
            <a:ext cx="1710680" cy="556590"/>
          </a:xfrm>
          <a:custGeom>
            <a:avLst/>
            <a:gdLst>
              <a:gd name="connsiteX0" fmla="*/ 2177287 w 2177287"/>
              <a:gd name="connsiteY0" fmla="*/ 556590 h 556590"/>
              <a:gd name="connsiteX1" fmla="*/ 1950269 w 2177287"/>
              <a:gd name="connsiteY1" fmla="*/ 556590 h 556590"/>
              <a:gd name="connsiteX2" fmla="*/ 1950269 w 2177287"/>
              <a:gd name="connsiteY2" fmla="*/ 555585 h 556590"/>
              <a:gd name="connsiteX3" fmla="*/ 0 w 2177287"/>
              <a:gd name="connsiteY3" fmla="*/ 555585 h 556590"/>
              <a:gd name="connsiteX4" fmla="*/ 0 w 2177287"/>
              <a:gd name="connsiteY4" fmla="*/ 277793 h 556590"/>
              <a:gd name="connsiteX5" fmla="*/ 277793 w 2177287"/>
              <a:gd name="connsiteY5" fmla="*/ 0 h 556590"/>
              <a:gd name="connsiteX6" fmla="*/ 1674227 w 2177287"/>
              <a:gd name="connsiteY6" fmla="*/ 0 h 556590"/>
              <a:gd name="connsiteX7" fmla="*/ 1930190 w 2177287"/>
              <a:gd name="connsiteY7" fmla="*/ 169663 h 556590"/>
              <a:gd name="connsiteX8" fmla="*/ 1950269 w 2177287"/>
              <a:gd name="connsiteY8" fmla="*/ 269120 h 556590"/>
              <a:gd name="connsiteX9" fmla="*/ 1950269 w 2177287"/>
              <a:gd name="connsiteY9" fmla="*/ 256456 h 556590"/>
              <a:gd name="connsiteX10" fmla="*/ 1950358 w 2177287"/>
              <a:gd name="connsiteY10" fmla="*/ 256456 h 556590"/>
              <a:gd name="connsiteX11" fmla="*/ 1951924 w 2177287"/>
              <a:gd name="connsiteY11" fmla="*/ 277315 h 556590"/>
              <a:gd name="connsiteX12" fmla="*/ 1952020 w 2177287"/>
              <a:gd name="connsiteY12" fmla="*/ 277793 h 556590"/>
              <a:gd name="connsiteX13" fmla="*/ 1952020 w 2177287"/>
              <a:gd name="connsiteY13" fmla="*/ 278600 h 556590"/>
              <a:gd name="connsiteX14" fmla="*/ 1952384 w 2177287"/>
              <a:gd name="connsiteY14" fmla="*/ 283442 h 556590"/>
              <a:gd name="connsiteX15" fmla="*/ 2150650 w 2177287"/>
              <a:gd name="connsiteY15" fmla="*/ 549640 h 556590"/>
              <a:gd name="connsiteX16" fmla="*/ 2177287 w 2177287"/>
              <a:gd name="connsiteY16" fmla="*/ 553245 h 55659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77287" h="556590">
                <a:moveTo>
                  <a:pt x="2177287" y="556590"/>
                </a:moveTo>
                <a:lnTo>
                  <a:pt x="1950269" y="556590"/>
                </a:lnTo>
                <a:lnTo>
                  <a:pt x="1950269" y="555585"/>
                </a:lnTo>
                <a:lnTo>
                  <a:pt x="0" y="555585"/>
                </a:lnTo>
                <a:lnTo>
                  <a:pt x="0" y="277793"/>
                </a:lnTo>
                <a:cubicBezTo>
                  <a:pt x="0" y="124372"/>
                  <a:pt x="124372" y="0"/>
                  <a:pt x="277793" y="0"/>
                </a:cubicBezTo>
                <a:lnTo>
                  <a:pt x="1674227" y="0"/>
                </a:lnTo>
                <a:cubicBezTo>
                  <a:pt x="1789293" y="0"/>
                  <a:pt x="1888018" y="69959"/>
                  <a:pt x="1930190" y="169663"/>
                </a:cubicBezTo>
                <a:lnTo>
                  <a:pt x="1950269" y="269120"/>
                </a:lnTo>
                <a:lnTo>
                  <a:pt x="1950269" y="256456"/>
                </a:lnTo>
                <a:lnTo>
                  <a:pt x="1950358" y="256456"/>
                </a:lnTo>
                <a:lnTo>
                  <a:pt x="1951924" y="277315"/>
                </a:lnTo>
                <a:lnTo>
                  <a:pt x="1952020" y="277793"/>
                </a:lnTo>
                <a:lnTo>
                  <a:pt x="1952020" y="278600"/>
                </a:lnTo>
                <a:lnTo>
                  <a:pt x="1952384" y="283442"/>
                </a:lnTo>
                <a:cubicBezTo>
                  <a:pt x="1972748" y="417058"/>
                  <a:pt x="2051132" y="522298"/>
                  <a:pt x="2150650" y="549640"/>
                </a:cubicBezTo>
                <a:lnTo>
                  <a:pt x="2177287" y="553245"/>
                </a:lnTo>
                <a:close/>
              </a:path>
            </a:pathLst>
          </a:custGeom>
          <a:solidFill>
            <a:srgbClr val="82be82">
              <a:alpha val="100000"/>
            </a:srgbClr>
          </a:solidFill>
          <a:ln w="38100" cap="flat" cmpd="sng" algn="ctr">
            <a:noFill/>
            <a:prstDash val="solid"/>
            <a:miter/>
          </a:ln>
        </p:spPr>
        <p:txBody>
          <a:bodyPr wrap="square" anchor="ctr">
            <a:no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 네오 Heavy"/>
              <a:ea typeface="나눔스퀘어 네오 Heavy"/>
            </a:endParaRPr>
          </a:p>
        </p:txBody>
      </p:sp>
      <p:grpSp>
        <p:nvGrpSpPr>
          <p:cNvPr id="12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13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>
                <a:alpha val="100000"/>
              </a:srgbClr>
            </a:solidFill>
            <a:ln w="38100" cap="flat" cmpd="sng" algn="ctr">
              <a:noFill/>
              <a:prstDash val="solid"/>
              <a:miter/>
            </a:ln>
          </p:spPr>
          <p:txBody>
            <a:bodyPr wrap="square" anchor="ctr">
              <a:no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14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활동</a:t>
              </a:r>
              <a:r>
                <a:rPr xmlns:mc="http://schemas.openxmlformats.org/markup-compatibility/2006" xmlns:hp="http://schemas.haansoft.com/office/presentation/8.0" kumimoji="0" lang="en-US" altLang="ko-KR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3</a:t>
              </a:r>
              <a:endPara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2796516" y="723580"/>
            <a:ext cx="3256020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 Black"/>
                <a:ea typeface="CookieRun Black"/>
              </a:rPr>
              <a:t>초록지구에 감사 편지쓰기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 Black"/>
              <a:ea typeface="CookieRun Black"/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2553208" y="1615440"/>
            <a:ext cx="7085594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지구에 대해 어떤 고마운 마음을 전할지 떠올려 봅시다</a:t>
            </a:r>
            <a:r>
              <a:rPr xmlns:mc="http://schemas.openxmlformats.org/markup-compatibility/2006" xmlns:hp="http://schemas.haansoft.com/office/presentation/8.0" kumimoji="0" lang="en-US" altLang="ko-KR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.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7" name="하트 2"/>
          <p:cNvSpPr/>
          <p:nvPr/>
        </p:nvSpPr>
        <p:spPr>
          <a:xfrm rot="21201636">
            <a:off x="2929901" y="2446609"/>
            <a:ext cx="5167891" cy="3391370"/>
          </a:xfrm>
          <a:prstGeom prst="heart">
            <a:avLst/>
          </a:prstGeom>
          <a:solidFill>
            <a:srgbClr val="70ad47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altLang="ko-KR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G마켓 산스 TTF Medium"/>
              <a:ea typeface="G마켓 산스 TTF Mediu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G마켓 산스 TTF Medium"/>
                <a:ea typeface="G마켓 산스 TTF Medium"/>
              </a:rPr>
              <a:t>안녕</a:t>
            </a:r>
            <a:r>
              <a:rPr xmlns:mc="http://schemas.openxmlformats.org/markup-compatibility/2006" xmlns:hp="http://schemas.haansoft.com/office/presentation/8.0" kumimoji="0" lang="en-US" altLang="ko-KR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G마켓 산스 TTF Medium"/>
                <a:ea typeface="G마켓 산스 TTF Medium"/>
              </a:rPr>
              <a:t>? </a:t>
            </a: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G마켓 산스 TTF Medium"/>
                <a:ea typeface="G마켓 산스 TTF Medium"/>
              </a:rPr>
              <a:t>사랑하는 나의 지구야</a:t>
            </a:r>
            <a:r>
              <a:rPr xmlns:mc="http://schemas.openxmlformats.org/markup-compatibility/2006" xmlns:hp="http://schemas.haansoft.com/office/presentation/8.0" kumimoji="0" lang="en-US" altLang="ko-KR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G마켓 산스 TTF Medium"/>
                <a:ea typeface="G마켓 산스 TTF Medium"/>
              </a:rPr>
              <a:t>. </a:t>
            </a: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G마켓 산스 TTF Medium"/>
                <a:ea typeface="G마켓 산스 TTF Medium"/>
              </a:rPr>
              <a:t>우리 가족이 살아가고 있는 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G마켓 산스 TTF Medium"/>
              <a:ea typeface="G마켓 산스 TTF Mediu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G마켓 산스 TTF Medium"/>
                <a:ea typeface="G마켓 산스 TTF Medium"/>
              </a:rPr>
              <a:t>동물과 식물을 보호해 주는 것에 감사해</a:t>
            </a:r>
            <a:r>
              <a:rPr xmlns:mc="http://schemas.openxmlformats.org/markup-compatibility/2006" xmlns:hp="http://schemas.haansoft.com/office/presentation/8.0" kumimoji="0" lang="en-US" altLang="ko-KR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G마켓 산스 TTF Medium"/>
                <a:ea typeface="G마켓 산스 TTF Medium"/>
              </a:rPr>
              <a:t>.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G마켓 산스 TTF Medium"/>
              <a:ea typeface="G마켓 산스 TTF Medium"/>
            </a:endParaRPr>
          </a:p>
        </p:txBody>
      </p:sp>
      <p:pic>
        <p:nvPicPr>
          <p:cNvPr id="18" name="그림 9" descr="장난감이(가) 표시된 사진  자동 생성된 설명"/>
          <p:cNvPicPr>
            <a:picLocks noChangeAspect="1"/>
          </p:cNvPicPr>
          <p:nvPr/>
        </p:nvPicPr>
        <p:blipFill rotWithShape="1">
          <a:blip r:embed="rId2"/>
          <a:srcRect l="22810" t="36100" r="53360" b="25900"/>
          <a:stretch>
            <a:fillRect/>
          </a:stretch>
        </p:blipFill>
        <p:spPr>
          <a:xfrm>
            <a:off x="4829627" y="3783369"/>
            <a:ext cx="4225152" cy="311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1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자유형: 도형 3"/>
          <p:cNvSpPr/>
          <p:nvPr/>
        </p:nvSpPr>
        <p:spPr>
          <a:xfrm rot="10800000">
            <a:off x="905519" y="634469"/>
            <a:ext cx="1710680" cy="556590"/>
          </a:xfrm>
          <a:custGeom>
            <a:avLst/>
            <a:gdLst>
              <a:gd name="connsiteX0" fmla="*/ 2177287 w 2177287"/>
              <a:gd name="connsiteY0" fmla="*/ 556590 h 556590"/>
              <a:gd name="connsiteX1" fmla="*/ 1950269 w 2177287"/>
              <a:gd name="connsiteY1" fmla="*/ 556590 h 556590"/>
              <a:gd name="connsiteX2" fmla="*/ 1950269 w 2177287"/>
              <a:gd name="connsiteY2" fmla="*/ 555585 h 556590"/>
              <a:gd name="connsiteX3" fmla="*/ 0 w 2177287"/>
              <a:gd name="connsiteY3" fmla="*/ 555585 h 556590"/>
              <a:gd name="connsiteX4" fmla="*/ 0 w 2177287"/>
              <a:gd name="connsiteY4" fmla="*/ 277793 h 556590"/>
              <a:gd name="connsiteX5" fmla="*/ 277793 w 2177287"/>
              <a:gd name="connsiteY5" fmla="*/ 0 h 556590"/>
              <a:gd name="connsiteX6" fmla="*/ 1674227 w 2177287"/>
              <a:gd name="connsiteY6" fmla="*/ 0 h 556590"/>
              <a:gd name="connsiteX7" fmla="*/ 1930190 w 2177287"/>
              <a:gd name="connsiteY7" fmla="*/ 169663 h 556590"/>
              <a:gd name="connsiteX8" fmla="*/ 1950269 w 2177287"/>
              <a:gd name="connsiteY8" fmla="*/ 269120 h 556590"/>
              <a:gd name="connsiteX9" fmla="*/ 1950269 w 2177287"/>
              <a:gd name="connsiteY9" fmla="*/ 256456 h 556590"/>
              <a:gd name="connsiteX10" fmla="*/ 1950358 w 2177287"/>
              <a:gd name="connsiteY10" fmla="*/ 256456 h 556590"/>
              <a:gd name="connsiteX11" fmla="*/ 1951924 w 2177287"/>
              <a:gd name="connsiteY11" fmla="*/ 277315 h 556590"/>
              <a:gd name="connsiteX12" fmla="*/ 1952020 w 2177287"/>
              <a:gd name="connsiteY12" fmla="*/ 277793 h 556590"/>
              <a:gd name="connsiteX13" fmla="*/ 1952020 w 2177287"/>
              <a:gd name="connsiteY13" fmla="*/ 278600 h 556590"/>
              <a:gd name="connsiteX14" fmla="*/ 1952384 w 2177287"/>
              <a:gd name="connsiteY14" fmla="*/ 283442 h 556590"/>
              <a:gd name="connsiteX15" fmla="*/ 2150650 w 2177287"/>
              <a:gd name="connsiteY15" fmla="*/ 549640 h 556590"/>
              <a:gd name="connsiteX16" fmla="*/ 2177287 w 2177287"/>
              <a:gd name="connsiteY16" fmla="*/ 553245 h 55659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77287" h="556590">
                <a:moveTo>
                  <a:pt x="2177287" y="556590"/>
                </a:moveTo>
                <a:lnTo>
                  <a:pt x="1950269" y="556590"/>
                </a:lnTo>
                <a:lnTo>
                  <a:pt x="1950269" y="555585"/>
                </a:lnTo>
                <a:lnTo>
                  <a:pt x="0" y="555585"/>
                </a:lnTo>
                <a:lnTo>
                  <a:pt x="0" y="277793"/>
                </a:lnTo>
                <a:cubicBezTo>
                  <a:pt x="0" y="124372"/>
                  <a:pt x="124372" y="0"/>
                  <a:pt x="277793" y="0"/>
                </a:cubicBezTo>
                <a:lnTo>
                  <a:pt x="1674227" y="0"/>
                </a:lnTo>
                <a:cubicBezTo>
                  <a:pt x="1789293" y="0"/>
                  <a:pt x="1888018" y="69959"/>
                  <a:pt x="1930190" y="169663"/>
                </a:cubicBezTo>
                <a:lnTo>
                  <a:pt x="1950269" y="269120"/>
                </a:lnTo>
                <a:lnTo>
                  <a:pt x="1950269" y="256456"/>
                </a:lnTo>
                <a:lnTo>
                  <a:pt x="1950358" y="256456"/>
                </a:lnTo>
                <a:lnTo>
                  <a:pt x="1951924" y="277315"/>
                </a:lnTo>
                <a:lnTo>
                  <a:pt x="1952020" y="277793"/>
                </a:lnTo>
                <a:lnTo>
                  <a:pt x="1952020" y="278600"/>
                </a:lnTo>
                <a:lnTo>
                  <a:pt x="1952384" y="283442"/>
                </a:lnTo>
                <a:cubicBezTo>
                  <a:pt x="1972748" y="417058"/>
                  <a:pt x="2051132" y="522298"/>
                  <a:pt x="2150650" y="549640"/>
                </a:cubicBezTo>
                <a:lnTo>
                  <a:pt x="2177287" y="553245"/>
                </a:lnTo>
                <a:close/>
              </a:path>
            </a:pathLst>
          </a:custGeom>
          <a:solidFill>
            <a:srgbClr val="82be82">
              <a:alpha val="100000"/>
            </a:srgbClr>
          </a:solidFill>
          <a:ln w="38100" cap="flat" cmpd="sng" algn="ctr">
            <a:noFill/>
            <a:prstDash val="solid"/>
            <a:miter/>
          </a:ln>
        </p:spPr>
        <p:txBody>
          <a:bodyPr wrap="square" anchor="ctr">
            <a:no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 네오 Heavy"/>
              <a:ea typeface="나눔스퀘어 네오 Heavy"/>
            </a:endParaRPr>
          </a:p>
        </p:txBody>
      </p:sp>
      <p:grpSp>
        <p:nvGrpSpPr>
          <p:cNvPr id="12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13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>
                <a:alpha val="100000"/>
              </a:srgbClr>
            </a:solidFill>
            <a:ln w="38100" cap="flat" cmpd="sng" algn="ctr">
              <a:noFill/>
              <a:prstDash val="solid"/>
              <a:miter/>
            </a:ln>
          </p:spPr>
          <p:txBody>
            <a:bodyPr wrap="square" anchor="ctr">
              <a:no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14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활동</a:t>
              </a:r>
              <a:r>
                <a:rPr xmlns:mc="http://schemas.openxmlformats.org/markup-compatibility/2006" xmlns:hp="http://schemas.haansoft.com/office/presentation/8.0" kumimoji="0" lang="en-US" altLang="ko-KR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3</a:t>
              </a:r>
              <a:endParaRPr xmlns:mc="http://schemas.openxmlformats.org/markup-compatibility/2006" xmlns:hp="http://schemas.haansoft.com/office/presentation/8.0" kumimoji="0" lang="en-US" altLang="ko-KR" sz="2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2796516" y="723580"/>
            <a:ext cx="3256020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 Black"/>
                <a:ea typeface="CookieRun Black"/>
              </a:rPr>
              <a:t>초록지구에 감사 편지쓰기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 Black"/>
              <a:ea typeface="CookieRun Black"/>
            </a:endParaRPr>
          </a:p>
        </p:txBody>
      </p:sp>
      <p:pic>
        <p:nvPicPr>
          <p:cNvPr id="16" name="그림 19" descr="텍스트, 봉투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236368" y="1697625"/>
            <a:ext cx="3879307" cy="3879307"/>
          </a:xfrm>
          <a:prstGeom prst="rect">
            <a:avLst/>
          </a:prstGeom>
        </p:spPr>
      </p:pic>
      <p:pic>
        <p:nvPicPr>
          <p:cNvPr id="17" name="그림 20" descr="기둥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14692569">
            <a:off x="9613488" y="2159387"/>
            <a:ext cx="455683" cy="1599809"/>
          </a:xfrm>
          <a:prstGeom prst="rect">
            <a:avLst/>
          </a:prstGeom>
        </p:spPr>
      </p:pic>
      <p:sp>
        <p:nvSpPr>
          <p:cNvPr id="18" name="가로 글상자 24"/>
          <p:cNvSpPr txBox="1"/>
          <p:nvPr/>
        </p:nvSpPr>
        <p:spPr>
          <a:xfrm>
            <a:off x="548640" y="2959291"/>
            <a:ext cx="7174058" cy="1938992"/>
          </a:xfrm>
          <a:prstGeom prst="rect">
            <a:avLst/>
          </a:prstGeom>
        </p:spPr>
        <p:txBody>
          <a:bodyPr wrap="squar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0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우리가 살아가는 초록 지구에</a:t>
            </a:r>
            <a:endParaRPr xmlns:mc="http://schemas.openxmlformats.org/markup-compatibility/2006" xmlns:hp="http://schemas.haansoft.com/office/presentation/8.0" kumimoji="0" lang="ko-KR" altLang="en-US" sz="40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0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감사하는 마음을 담아 </a:t>
            </a:r>
            <a:endParaRPr xmlns:mc="http://schemas.openxmlformats.org/markup-compatibility/2006" xmlns:hp="http://schemas.haansoft.com/office/presentation/8.0" kumimoji="0" lang="ko-KR" altLang="en-US" sz="40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0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편지를 써봅시다</a:t>
            </a:r>
            <a:r>
              <a:rPr xmlns:mc="http://schemas.openxmlformats.org/markup-compatibility/2006" xmlns:hp="http://schemas.haansoft.com/office/presentation/8.0" kumimoji="0" lang="en-US" altLang="ko-KR" sz="40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.</a:t>
            </a:r>
            <a:endParaRPr xmlns:mc="http://schemas.openxmlformats.org/markup-compatibility/2006" xmlns:hp="http://schemas.haansoft.com/office/presentation/8.0" kumimoji="0" lang="en-US" altLang="ko-KR" sz="40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0589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화이트보드이(가) 표시된 사진&#10;&#10;자동 생성된 설명">
            <a:extLst>
              <a:ext uri="{FF2B5EF4-FFF2-40B4-BE49-F238E27FC236}">
                <a16:creationId xmlns:a16="http://schemas.microsoft.com/office/drawing/2014/main" id="{49B42555-8F97-08BF-35BB-853A3F93F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349936-70D1-2321-926F-9C3C6F792794}"/>
              </a:ext>
            </a:extLst>
          </p:cNvPr>
          <p:cNvSpPr txBox="1"/>
          <p:nvPr/>
        </p:nvSpPr>
        <p:spPr>
          <a:xfrm>
            <a:off x="2730227" y="2016369"/>
            <a:ext cx="76107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4800" dirty="0">
                <a:solidFill>
                  <a:srgbClr val="FD4880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감사하는 마음</a:t>
            </a:r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을 담아</a:t>
            </a:r>
          </a:p>
          <a:p>
            <a:pPr algn="ctr">
              <a:defRPr/>
            </a:pPr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편지를 써 봅시다</a:t>
            </a:r>
            <a:r>
              <a:rPr lang="en-US" altLang="ko-K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.</a:t>
            </a:r>
            <a:endParaRPr lang="ko-KR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83D9D-B5E8-7A02-FF42-6F8C002DDB87}"/>
              </a:ext>
            </a:extLst>
          </p:cNvPr>
          <p:cNvSpPr txBox="1"/>
          <p:nvPr/>
        </p:nvSpPr>
        <p:spPr>
          <a:xfrm>
            <a:off x="3466747" y="4241534"/>
            <a:ext cx="6137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0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내 마음이 잘 드러나게 편지를 </a:t>
            </a:r>
            <a:r>
              <a:rPr lang="ko-KR" altLang="en-US" sz="2000" dirty="0" err="1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썼나요</a:t>
            </a:r>
            <a:r>
              <a:rPr lang="en-US" altLang="ko-KR" sz="20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?</a:t>
            </a:r>
            <a:endParaRPr lang="ko-KR" altLang="en-US" sz="2000" dirty="0"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DD1D3-5548-014E-C3B0-E5163DD61632}"/>
              </a:ext>
            </a:extLst>
          </p:cNvPr>
          <p:cNvSpPr txBox="1"/>
          <p:nvPr/>
        </p:nvSpPr>
        <p:spPr>
          <a:xfrm>
            <a:off x="3466747" y="4722765"/>
            <a:ext cx="6137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0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감사한 마음을 구체적으로 </a:t>
            </a:r>
            <a:r>
              <a:rPr lang="ko-KR" altLang="en-US" sz="2000" dirty="0" err="1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썼나요</a:t>
            </a:r>
            <a:r>
              <a:rPr lang="en-US" altLang="ko-KR" sz="20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?</a:t>
            </a:r>
            <a:endParaRPr lang="ko-KR" altLang="en-US" sz="2000" dirty="0"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6866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C4A31F7D-FAFD-04C9-80C5-2C0447904160}"/>
              </a:ext>
            </a:extLst>
          </p:cNvPr>
          <p:cNvSpPr/>
          <p:nvPr/>
        </p:nvSpPr>
        <p:spPr>
          <a:xfrm>
            <a:off x="1464822" y="2020815"/>
            <a:ext cx="24012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주제 및 대상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90C41-FE7C-D29C-46D1-EAF5F3681C8C}"/>
              </a:ext>
            </a:extLst>
          </p:cNvPr>
          <p:cNvSpPr txBox="1"/>
          <p:nvPr/>
        </p:nvSpPr>
        <p:spPr>
          <a:xfrm>
            <a:off x="3989688" y="2083379"/>
            <a:ext cx="6872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감사의 마음을 전하고 싶은 사람에게 감사 편지쓰기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AC42E63-9203-8810-487B-923265F09A08}"/>
              </a:ext>
            </a:extLst>
          </p:cNvPr>
          <p:cNvSpPr/>
          <p:nvPr/>
        </p:nvSpPr>
        <p:spPr>
          <a:xfrm>
            <a:off x="1464822" y="3065545"/>
            <a:ext cx="24012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응모자격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C06E9-6E37-F6D1-25A1-7AF096950EDC}"/>
              </a:ext>
            </a:extLst>
          </p:cNvPr>
          <p:cNvSpPr txBox="1"/>
          <p:nvPr/>
        </p:nvSpPr>
        <p:spPr>
          <a:xfrm>
            <a:off x="3989687" y="3144890"/>
            <a:ext cx="5500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전국의 모든 초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중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고등학생 및 청소년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3D052CF3-24BB-7ADD-75CB-8DEA4D9CC27B}"/>
              </a:ext>
            </a:extLst>
          </p:cNvPr>
          <p:cNvSpPr/>
          <p:nvPr/>
        </p:nvSpPr>
        <p:spPr>
          <a:xfrm>
            <a:off x="1464822" y="4110275"/>
            <a:ext cx="24012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편지 접수 기간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9C2F6-994C-476B-FFA7-EED77B6EB7C3}"/>
              </a:ext>
            </a:extLst>
          </p:cNvPr>
          <p:cNvSpPr txBox="1"/>
          <p:nvPr/>
        </p:nvSpPr>
        <p:spPr>
          <a:xfrm>
            <a:off x="3989687" y="4206401"/>
            <a:ext cx="5959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2023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년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15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일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~ 6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30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9E6E52E-FDBD-3650-C93E-9F484E2C2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8" y="787552"/>
            <a:ext cx="3637793" cy="563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08F152-3877-1A5E-D294-B7A378D46BDD}"/>
              </a:ext>
            </a:extLst>
          </p:cNvPr>
          <p:cNvSpPr txBox="1"/>
          <p:nvPr/>
        </p:nvSpPr>
        <p:spPr>
          <a:xfrm>
            <a:off x="4425496" y="838573"/>
            <a:ext cx="1404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참여하기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2E2D17A6-7B77-1466-068B-E91C023F9DAC}"/>
              </a:ext>
            </a:extLst>
          </p:cNvPr>
          <p:cNvSpPr/>
          <p:nvPr/>
        </p:nvSpPr>
        <p:spPr>
          <a:xfrm>
            <a:off x="1464822" y="5150371"/>
            <a:ext cx="24012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수상자 발표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16FE5-213F-4B6C-A57E-3A6790EFDF2E}"/>
              </a:ext>
            </a:extLst>
          </p:cNvPr>
          <p:cNvSpPr txBox="1"/>
          <p:nvPr/>
        </p:nvSpPr>
        <p:spPr>
          <a:xfrm>
            <a:off x="3989687" y="5246497"/>
            <a:ext cx="5959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2023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년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10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18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일</a:t>
            </a:r>
          </a:p>
        </p:txBody>
      </p:sp>
    </p:spTree>
    <p:extLst>
      <p:ext uri="{BB962C8B-B14F-4D97-AF65-F5344CB8AC3E}">
        <p14:creationId xmlns:p14="http://schemas.microsoft.com/office/powerpoint/2010/main" val="2484330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5BD4852-FCF3-4311-CE8E-552A98F73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98" y="2055723"/>
            <a:ext cx="9836604" cy="321496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87B3F28-9381-9EAD-C63E-7AC6EA24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8" y="787552"/>
            <a:ext cx="3637793" cy="563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8A3AF3-BB5D-C029-7521-02556F69FC3C}"/>
              </a:ext>
            </a:extLst>
          </p:cNvPr>
          <p:cNvSpPr txBox="1"/>
          <p:nvPr/>
        </p:nvSpPr>
        <p:spPr>
          <a:xfrm>
            <a:off x="4425496" y="838573"/>
            <a:ext cx="1404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참여하기</a:t>
            </a:r>
          </a:p>
        </p:txBody>
      </p:sp>
    </p:spTree>
    <p:extLst>
      <p:ext uri="{BB962C8B-B14F-4D97-AF65-F5344CB8AC3E}">
        <p14:creationId xmlns:p14="http://schemas.microsoft.com/office/powerpoint/2010/main" val="399128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B4B194A-BC3E-092D-C5A4-36E593C3E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1280"/>
      </p:ext>
    </p:extLst>
  </p:cSld>
  <p:clrMapOvr>
    <a:masterClrMapping/>
  </p:clrMapOvr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화이트보드이(가) 표시된 사진&#10;&#10;자동 생성된 설명">
            <a:extLst>
              <a:ext uri="{FF2B5EF4-FFF2-40B4-BE49-F238E27FC236}">
                <a16:creationId xmlns:a16="http://schemas.microsoft.com/office/drawing/2014/main" id="{502CE43F-DF4E-FAA7-1A99-3A0704840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사각형: 둥근 모서리 5"/>
          <p:cNvSpPr/>
          <p:nvPr/>
        </p:nvSpPr>
        <p:spPr>
          <a:xfrm>
            <a:off x="3402692" y="1447344"/>
            <a:ext cx="1943100" cy="558800"/>
          </a:xfrm>
          <a:prstGeom prst="roundRect">
            <a:avLst>
              <a:gd name="adj" fmla="val 45614"/>
            </a:avLst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c9b9f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rPr>
              <a:t>관련 교과</a:t>
            </a:r>
            <a:endPara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<a:solidFill>
                <a:srgbClr val="404040"/>
              </a:solidFill>
              <a:latin typeface="CookieRun Black"/>
              <a:ea typeface="CookieRun Black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5485492" y="1526689"/>
            <a:ext cx="1196161" cy="369332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국어</a:t>
            </a:r>
            <a:r>
              <a:rPr xmlns:mc="http://schemas.openxmlformats.org/markup-compatibility/2006" xmlns:hp="http://schemas.haansoft.com/office/presentation/8.0" kumimoji="0" lang="en-US" altLang="ko-KR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, 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과학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4" name="사각형: 둥근 모서리 7"/>
          <p:cNvSpPr/>
          <p:nvPr/>
        </p:nvSpPr>
        <p:spPr>
          <a:xfrm>
            <a:off x="3402692" y="2413502"/>
            <a:ext cx="1943100" cy="558800"/>
          </a:xfrm>
          <a:prstGeom prst="roundRect">
            <a:avLst>
              <a:gd name="adj" fmla="val 45614"/>
            </a:avLst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c9b9f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rPr>
              <a:t>성취기준</a:t>
            </a:r>
            <a:endPara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<a:solidFill>
                <a:srgbClr val="404040"/>
              </a:solidFill>
              <a:latin typeface="CookieRun Black"/>
              <a:ea typeface="CookieRun Black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3097811" y="3206497"/>
            <a:ext cx="8659999" cy="49398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641350" marR="0" lvl="0" indent="-641350" algn="just" defTabSz="914400" rtl="0" eaLnBrk="1" latinLnBrk="1" hangingPunct="1">
              <a:lnSpc>
                <a:spcPct val="160000"/>
              </a:lnSpc>
              <a:spcBef>
                <a:spcPts val="20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[6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국</a:t>
            </a:r>
            <a:r>
              <a:rPr xmlns:mc="http://schemas.openxmlformats.org/markup-compatibility/2006" xmlns:hp="http://schemas.haansoft.com/office/presentation/8.0" kumimoji="0" lang="en-US" altLang="ko-KR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01-07]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상대가 처한 상황을 이해하고 공감하며 듣는 태도를 지닌다</a:t>
            </a:r>
            <a:r>
              <a:rPr xmlns:mc="http://schemas.openxmlformats.org/markup-compatibility/2006" xmlns:hp="http://schemas.haansoft.com/office/presentation/8.0" kumimoji="0" lang="en-US" altLang="ko-KR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.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0" cap="none" spc="0" normalizeH="0" baseline="0" mc:Ignorable="hp" hp:hslEmbossed="0">
              <a:solidFill>
                <a:srgbClr val="000000"/>
              </a:solidFill>
              <a:effectLst/>
              <a:latin typeface="G마켓 산스 TTF Medium"/>
              <a:ea typeface="G마켓 산스 TTF Medium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3097811" y="3871313"/>
            <a:ext cx="5778185" cy="493981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641350" marR="0" lvl="0" indent="-641350" algn="just" defTabSz="914400" rtl="0" eaLnBrk="1" latinLnBrk="1" hangingPunct="1">
              <a:lnSpc>
                <a:spcPct val="160000"/>
              </a:lnSpc>
              <a:spcBef>
                <a:spcPts val="20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[6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국</a:t>
            </a:r>
            <a:r>
              <a:rPr xmlns:mc="http://schemas.openxmlformats.org/markup-compatibility/2006" xmlns:hp="http://schemas.haansoft.com/office/presentation/8.0" kumimoji="0" lang="en-US" altLang="ko-KR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03-05]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체험한 일에 대한 감상이 드러나게 글을 쓴다</a:t>
            </a:r>
            <a:r>
              <a:rPr xmlns:mc="http://schemas.openxmlformats.org/markup-compatibility/2006" xmlns:hp="http://schemas.haansoft.com/office/presentation/8.0" kumimoji="0" lang="en-US" altLang="ko-KR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.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0" cap="none" spc="0" normalizeH="0" baseline="0" mc:Ignorable="hp" hp:hslEmbossed="0">
              <a:solidFill>
                <a:srgbClr val="000000"/>
              </a:solidFill>
              <a:effectLst/>
              <a:latin typeface="G마켓 산스 TTF Medium"/>
              <a:ea typeface="G마켓 산스 TTF Medium"/>
            </a:endParaRPr>
          </a:p>
        </p:txBody>
      </p:sp>
      <p:sp>
        <p:nvSpPr>
          <p:cNvPr id="17" name="TextBox 20"/>
          <p:cNvSpPr txBox="1"/>
          <p:nvPr/>
        </p:nvSpPr>
        <p:spPr>
          <a:xfrm>
            <a:off x="3097811" y="4536129"/>
            <a:ext cx="6717993" cy="96282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641350" marR="0" lvl="0" indent="-641350" algn="just" defTabSz="914400" rtl="0" eaLnBrk="1" latinLnBrk="1" hangingPunct="1">
              <a:lnSpc>
                <a:spcPct val="160000"/>
              </a:lnSpc>
              <a:spcBef>
                <a:spcPts val="20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[6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과</a:t>
            </a:r>
            <a:r>
              <a:rPr xmlns:mc="http://schemas.openxmlformats.org/markup-compatibility/2006" xmlns:hp="http://schemas.haansoft.com/office/presentation/8.0" kumimoji="0" lang="en-US" altLang="ko-KR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05-03]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생태계 보전의 필요성을 인식하고 생태계 보전을 위해        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0" cap="none" spc="-30" normalizeH="0" baseline="0" mc:Ignorable="hp" hp:hslEmbossed="0">
              <a:solidFill>
                <a:srgbClr val="000000"/>
              </a:solidFill>
              <a:effectLst/>
              <a:latin typeface="G마켓 산스 TTF Medium"/>
              <a:ea typeface="G마켓 산스 TTF Medium"/>
            </a:endParaRPr>
          </a:p>
          <a:p>
            <a:pPr marL="641350" marR="0" lvl="0" indent="-641350" algn="just" defTabSz="914400" rtl="0" eaLnBrk="1" latinLnBrk="1" hangingPunct="1">
              <a:lnSpc>
                <a:spcPct val="160000"/>
              </a:lnSpc>
              <a:spcBef>
                <a:spcPts val="20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800" b="0" i="0" u="none" strike="noStrike" kern="0" cap="none" spc="-3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                    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우리가 할 수 있는 일에 대해 토의할 수 있다</a:t>
            </a:r>
            <a:r>
              <a:rPr xmlns:mc="http://schemas.openxmlformats.org/markup-compatibility/2006" xmlns:hp="http://schemas.haansoft.com/office/presentation/8.0" kumimoji="0" lang="en-US" altLang="ko-KR" sz="1800" b="0" i="0" u="none" strike="noStrike" kern="0" cap="none" spc="-30" normalizeH="0" baseline="0" mc:Ignorable="hp" hp:hslEmbossed="0">
                <a:solidFill>
                  <a:srgbClr val="000000"/>
                </a:solidFill>
                <a:effectLst/>
                <a:latin typeface="G마켓 산스 TTF Medium"/>
                <a:ea typeface="G마켓 산스 TTF Medium"/>
              </a:rPr>
              <a:t>.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0" cap="none" spc="0" normalizeH="0" baseline="0" mc:Ignorable="hp" hp:hslEmbossed="0">
              <a:solidFill>
                <a:srgbClr val="000000"/>
              </a:solidFill>
              <a:effectLst/>
              <a:latin typeface="G마켓 산스 TTF Medium"/>
              <a:ea typeface="G마켓 산스 TTF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0835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화이트보드이(가) 표시된 사진&#10;&#10;자동 생성된 설명">
            <a:extLst>
              <a:ext uri="{FF2B5EF4-FFF2-40B4-BE49-F238E27FC236}">
                <a16:creationId xmlns:a16="http://schemas.microsoft.com/office/drawing/2014/main" id="{F04A859A-5388-183A-8832-8ACAE7324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사각형: 둥근 모서리 1"/>
          <p:cNvSpPr/>
          <p:nvPr/>
        </p:nvSpPr>
        <p:spPr>
          <a:xfrm>
            <a:off x="4826000" y="2120444"/>
            <a:ext cx="4889500" cy="558800"/>
          </a:xfrm>
          <a:prstGeom prst="roundRect">
            <a:avLst>
              <a:gd name="adj" fmla="val 45614"/>
            </a:avLst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c9b9f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우리가 살아가는 지구에 일어나고 있는 일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7" name="사각형: 둥근 모서리 5"/>
          <p:cNvSpPr/>
          <p:nvPr/>
        </p:nvSpPr>
        <p:spPr>
          <a:xfrm>
            <a:off x="3224892" y="2120444"/>
            <a:ext cx="1372508" cy="558800"/>
          </a:xfrm>
          <a:prstGeom prst="roundRect">
            <a:avLst>
              <a:gd name="adj" fmla="val 45614"/>
            </a:avLst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c9b9f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rPr>
              <a:t>활동</a:t>
            </a:r>
            <a:r>
              <a:rPr xmlns:mc="http://schemas.openxmlformats.org/markup-compatibility/2006" xmlns:hp="http://schemas.haansoft.com/office/presentation/8.0" kumimoji="0" lang="en-US" altLang="ko-KR" sz="24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rPr>
              <a:t>1</a:t>
            </a:r>
            <a:endPara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<a:solidFill>
                <a:srgbClr val="404040"/>
              </a:solidFill>
              <a:latin typeface="CookieRun Black"/>
              <a:ea typeface="CookieRun Black"/>
            </a:endParaRPr>
          </a:p>
        </p:txBody>
      </p:sp>
      <p:sp>
        <p:nvSpPr>
          <p:cNvPr id="18" name="사각형: 둥근 모서리 11"/>
          <p:cNvSpPr/>
          <p:nvPr/>
        </p:nvSpPr>
        <p:spPr>
          <a:xfrm>
            <a:off x="4826000" y="3162300"/>
            <a:ext cx="4889500" cy="558800"/>
          </a:xfrm>
          <a:prstGeom prst="roundRect">
            <a:avLst>
              <a:gd name="adj" fmla="val 45614"/>
            </a:avLst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c9b9f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초록 지구의 소중함 나누기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9" name="사각형: 둥근 모서리 12"/>
          <p:cNvSpPr/>
          <p:nvPr/>
        </p:nvSpPr>
        <p:spPr>
          <a:xfrm>
            <a:off x="3224892" y="3162300"/>
            <a:ext cx="1372508" cy="558800"/>
          </a:xfrm>
          <a:prstGeom prst="roundRect">
            <a:avLst>
              <a:gd name="adj" fmla="val 45614"/>
            </a:avLst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c9b9f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rPr>
              <a:t>활동</a:t>
            </a:r>
            <a:r>
              <a:rPr xmlns:mc="http://schemas.openxmlformats.org/markup-compatibility/2006" xmlns:hp="http://schemas.haansoft.com/office/presentation/8.0" kumimoji="0" lang="en-US" altLang="ko-KR" sz="24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rPr>
              <a:t>2</a:t>
            </a:r>
            <a:endPara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<a:solidFill>
                <a:srgbClr val="404040"/>
              </a:solidFill>
              <a:latin typeface="CookieRun Black"/>
              <a:ea typeface="CookieRun Black"/>
            </a:endParaRPr>
          </a:p>
        </p:txBody>
      </p:sp>
      <p:sp>
        <p:nvSpPr>
          <p:cNvPr id="20" name="사각형: 둥근 모서리 13"/>
          <p:cNvSpPr/>
          <p:nvPr/>
        </p:nvSpPr>
        <p:spPr>
          <a:xfrm>
            <a:off x="4826000" y="4204156"/>
            <a:ext cx="4889500" cy="558800"/>
          </a:xfrm>
          <a:prstGeom prst="roundRect">
            <a:avLst>
              <a:gd name="adj" fmla="val 45614"/>
            </a:avLst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c9b9f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초록 지구에 감사 편지 쓰기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21" name="사각형: 둥근 모서리 14"/>
          <p:cNvSpPr/>
          <p:nvPr/>
        </p:nvSpPr>
        <p:spPr>
          <a:xfrm>
            <a:off x="3224892" y="4204156"/>
            <a:ext cx="1372508" cy="558800"/>
          </a:xfrm>
          <a:prstGeom prst="roundRect">
            <a:avLst>
              <a:gd name="adj" fmla="val 45614"/>
            </a:avLst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c9b9f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rPr>
              <a:t>활동</a:t>
            </a:r>
            <a:r>
              <a:rPr xmlns:mc="http://schemas.openxmlformats.org/markup-compatibility/2006" xmlns:hp="http://schemas.haansoft.com/office/presentation/8.0" kumimoji="0" lang="en-US" altLang="ko-KR" sz="2400" b="0" i="0" u="none" strike="noStrike" kern="1200" cap="none" spc="0" normalizeH="0" baseline="0" mc:Ignorable="hp" hp:hslEmbossed="0">
                <a:solidFill>
                  <a:srgbClr val="404040"/>
                </a:solidFill>
                <a:latin typeface="CookieRun Black"/>
                <a:ea typeface="CookieRun Black"/>
              </a:rPr>
              <a:t>3</a:t>
            </a:r>
            <a:endPara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<a:solidFill>
                <a:srgbClr val="404040"/>
              </a:solidFill>
              <a:latin typeface="CookieRun Black"/>
              <a:ea typeface="CookieRun Black"/>
            </a:endParaRPr>
          </a:p>
        </p:txBody>
      </p:sp>
    </p:spTree>
    <p:extLst>
      <p:ext uri="{BB962C8B-B14F-4D97-AF65-F5344CB8AC3E}">
        <p14:creationId xmlns:p14="http://schemas.microsoft.com/office/powerpoint/2010/main" val="353729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자유형: 도형 3"/>
          <p:cNvSpPr/>
          <p:nvPr/>
        </p:nvSpPr>
        <p:spPr>
          <a:xfrm rot="10800000">
            <a:off x="905519" y="634469"/>
            <a:ext cx="1710680" cy="556590"/>
          </a:xfrm>
          <a:custGeom>
            <a:avLst/>
            <a:gdLst>
              <a:gd name="connsiteX0" fmla="*/ 2177287 w 2177287"/>
              <a:gd name="connsiteY0" fmla="*/ 556590 h 556590"/>
              <a:gd name="connsiteX1" fmla="*/ 1950269 w 2177287"/>
              <a:gd name="connsiteY1" fmla="*/ 556590 h 556590"/>
              <a:gd name="connsiteX2" fmla="*/ 1950269 w 2177287"/>
              <a:gd name="connsiteY2" fmla="*/ 555585 h 556590"/>
              <a:gd name="connsiteX3" fmla="*/ 0 w 2177287"/>
              <a:gd name="connsiteY3" fmla="*/ 555585 h 556590"/>
              <a:gd name="connsiteX4" fmla="*/ 0 w 2177287"/>
              <a:gd name="connsiteY4" fmla="*/ 277793 h 556590"/>
              <a:gd name="connsiteX5" fmla="*/ 277793 w 2177287"/>
              <a:gd name="connsiteY5" fmla="*/ 0 h 556590"/>
              <a:gd name="connsiteX6" fmla="*/ 1674227 w 2177287"/>
              <a:gd name="connsiteY6" fmla="*/ 0 h 556590"/>
              <a:gd name="connsiteX7" fmla="*/ 1930190 w 2177287"/>
              <a:gd name="connsiteY7" fmla="*/ 169663 h 556590"/>
              <a:gd name="connsiteX8" fmla="*/ 1950269 w 2177287"/>
              <a:gd name="connsiteY8" fmla="*/ 269120 h 556590"/>
              <a:gd name="connsiteX9" fmla="*/ 1950269 w 2177287"/>
              <a:gd name="connsiteY9" fmla="*/ 256456 h 556590"/>
              <a:gd name="connsiteX10" fmla="*/ 1950358 w 2177287"/>
              <a:gd name="connsiteY10" fmla="*/ 256456 h 556590"/>
              <a:gd name="connsiteX11" fmla="*/ 1951924 w 2177287"/>
              <a:gd name="connsiteY11" fmla="*/ 277315 h 556590"/>
              <a:gd name="connsiteX12" fmla="*/ 1952020 w 2177287"/>
              <a:gd name="connsiteY12" fmla="*/ 277793 h 556590"/>
              <a:gd name="connsiteX13" fmla="*/ 1952020 w 2177287"/>
              <a:gd name="connsiteY13" fmla="*/ 278600 h 556590"/>
              <a:gd name="connsiteX14" fmla="*/ 1952384 w 2177287"/>
              <a:gd name="connsiteY14" fmla="*/ 283442 h 556590"/>
              <a:gd name="connsiteX15" fmla="*/ 2150650 w 2177287"/>
              <a:gd name="connsiteY15" fmla="*/ 549640 h 556590"/>
              <a:gd name="connsiteX16" fmla="*/ 2177287 w 2177287"/>
              <a:gd name="connsiteY16" fmla="*/ 553245 h 55659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77287" h="556590">
                <a:moveTo>
                  <a:pt x="2177287" y="556590"/>
                </a:moveTo>
                <a:lnTo>
                  <a:pt x="1950269" y="556590"/>
                </a:lnTo>
                <a:lnTo>
                  <a:pt x="1950269" y="555585"/>
                </a:lnTo>
                <a:lnTo>
                  <a:pt x="0" y="555585"/>
                </a:lnTo>
                <a:lnTo>
                  <a:pt x="0" y="277793"/>
                </a:lnTo>
                <a:cubicBezTo>
                  <a:pt x="0" y="124372"/>
                  <a:pt x="124372" y="0"/>
                  <a:pt x="277793" y="0"/>
                </a:cubicBezTo>
                <a:lnTo>
                  <a:pt x="1674227" y="0"/>
                </a:lnTo>
                <a:cubicBezTo>
                  <a:pt x="1789293" y="0"/>
                  <a:pt x="1888018" y="69959"/>
                  <a:pt x="1930190" y="169663"/>
                </a:cubicBezTo>
                <a:lnTo>
                  <a:pt x="1950269" y="269120"/>
                </a:lnTo>
                <a:lnTo>
                  <a:pt x="1950269" y="256456"/>
                </a:lnTo>
                <a:lnTo>
                  <a:pt x="1950358" y="256456"/>
                </a:lnTo>
                <a:lnTo>
                  <a:pt x="1951924" y="277315"/>
                </a:lnTo>
                <a:lnTo>
                  <a:pt x="1952020" y="277793"/>
                </a:lnTo>
                <a:lnTo>
                  <a:pt x="1952020" y="278600"/>
                </a:lnTo>
                <a:lnTo>
                  <a:pt x="1952384" y="283442"/>
                </a:lnTo>
                <a:cubicBezTo>
                  <a:pt x="1972748" y="417058"/>
                  <a:pt x="2051132" y="522298"/>
                  <a:pt x="2150650" y="549640"/>
                </a:cubicBezTo>
                <a:lnTo>
                  <a:pt x="2177287" y="553245"/>
                </a:lnTo>
                <a:close/>
              </a:path>
            </a:pathLst>
          </a:custGeom>
          <a:solidFill>
            <a:srgbClr val="82be82">
              <a:alpha val="100000"/>
            </a:srgbClr>
          </a:solidFill>
          <a:ln w="38100" cap="flat" cmpd="sng" algn="ctr">
            <a:noFill/>
            <a:prstDash val="solid"/>
            <a:miter/>
          </a:ln>
        </p:spPr>
        <p:txBody>
          <a:bodyPr wrap="square" anchor="ctr">
            <a:no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 네오 Heavy"/>
              <a:ea typeface="나눔스퀘어 네오 Heavy"/>
            </a:endParaRPr>
          </a:p>
        </p:txBody>
      </p:sp>
      <p:grpSp>
        <p:nvGrpSpPr>
          <p:cNvPr id="12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13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>
                <a:alpha val="100000"/>
              </a:srgbClr>
            </a:solidFill>
            <a:ln w="38100" cap="flat" cmpd="sng" algn="ctr">
              <a:noFill/>
              <a:prstDash val="solid"/>
              <a:miter/>
            </a:ln>
          </p:spPr>
          <p:txBody>
            <a:bodyPr wrap="square" anchor="ctr">
              <a:no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14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활동</a:t>
              </a:r>
              <a:r>
                <a:rPr xmlns:mc="http://schemas.openxmlformats.org/markup-compatibility/2006" xmlns:hp="http://schemas.haansoft.com/office/presentation/8.0" kumimoji="0" lang="en-US" altLang="ko-KR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1</a:t>
              </a:r>
              <a:endPara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2796515" y="723580"/>
            <a:ext cx="6076974" cy="43656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 Black"/>
                <a:ea typeface="CookieRun Black"/>
              </a:rPr>
              <a:t>우리가 살아가고 있는 지구에 일어나고 있는 일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 Black"/>
              <a:ea typeface="CookieRun Black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2080260" y="1666240"/>
            <a:ext cx="8012430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우리가 지구에 살아가면서 매일 마다 나오는 것은 무엇일까요</a:t>
            </a:r>
            <a:r>
              <a:rPr xmlns:mc="http://schemas.openxmlformats.org/markup-compatibility/2006" xmlns:hp="http://schemas.haansoft.com/office/presentation/8.0" kumimoji="0" lang="en-US" altLang="ko-KR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?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7" name="사각형: 둥근 모서리 6"/>
          <p:cNvSpPr/>
          <p:nvPr/>
        </p:nvSpPr>
        <p:spPr>
          <a:xfrm>
            <a:off x="1889760" y="3200400"/>
            <a:ext cx="1905000" cy="1920240"/>
          </a:xfrm>
          <a:prstGeom prst="roundRect">
            <a:avLst>
              <a:gd name="adj" fmla="val 16667"/>
            </a:avLst>
          </a:prstGeom>
          <a:solidFill>
            <a:srgbClr val="fbdbc3">
              <a:alpha val="100000"/>
            </a:srgbClr>
          </a:solidFill>
          <a:ln w="762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66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OTF Black"/>
                <a:ea typeface="CookieRunOTF Black"/>
              </a:rPr>
              <a:t>ㅆ</a:t>
            </a:r>
            <a:endParaRPr xmlns:mc="http://schemas.openxmlformats.org/markup-compatibility/2006" xmlns:hp="http://schemas.haansoft.com/office/presentation/8.0" kumimoji="0" lang="en-US" altLang="ko-KR" sz="66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OTF Black"/>
              <a:ea typeface="CookieRunOTF Black"/>
            </a:endParaRPr>
          </a:p>
        </p:txBody>
      </p:sp>
      <p:sp>
        <p:nvSpPr>
          <p:cNvPr id="18" name="사각형: 둥근 모서리 10"/>
          <p:cNvSpPr/>
          <p:nvPr/>
        </p:nvSpPr>
        <p:spPr>
          <a:xfrm>
            <a:off x="8077200" y="3197249"/>
            <a:ext cx="1905000" cy="1920240"/>
          </a:xfrm>
          <a:prstGeom prst="roundRect">
            <a:avLst>
              <a:gd name="adj" fmla="val 16667"/>
            </a:avLst>
          </a:prstGeom>
          <a:solidFill>
            <a:srgbClr val="fbdbc3">
              <a:alpha val="100000"/>
            </a:srgbClr>
          </a:solidFill>
          <a:ln w="762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66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OTF Black"/>
                <a:ea typeface="CookieRunOTF Black"/>
              </a:rPr>
              <a:t>ㄱ</a:t>
            </a:r>
            <a:endParaRPr xmlns:mc="http://schemas.openxmlformats.org/markup-compatibility/2006" xmlns:hp="http://schemas.haansoft.com/office/presentation/8.0" kumimoji="0" lang="ko-KR" altLang="en-US" sz="66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OTF Black"/>
              <a:ea typeface="CookieRunOTF Black"/>
            </a:endParaRPr>
          </a:p>
        </p:txBody>
      </p:sp>
      <p:sp>
        <p:nvSpPr>
          <p:cNvPr id="19" name="사각형: 둥근 모서리 11"/>
          <p:cNvSpPr/>
          <p:nvPr/>
        </p:nvSpPr>
        <p:spPr>
          <a:xfrm>
            <a:off x="4983480" y="3200400"/>
            <a:ext cx="1905000" cy="1920240"/>
          </a:xfrm>
          <a:prstGeom prst="roundRect">
            <a:avLst>
              <a:gd name="adj" fmla="val 16667"/>
            </a:avLst>
          </a:prstGeom>
          <a:solidFill>
            <a:srgbClr val="fbdbc3">
              <a:alpha val="100000"/>
            </a:srgbClr>
          </a:solidFill>
          <a:ln w="762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66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OTF Black"/>
                <a:ea typeface="CookieRunOTF Black"/>
              </a:rPr>
              <a:t>ㄹ</a:t>
            </a:r>
            <a:endParaRPr xmlns:mc="http://schemas.openxmlformats.org/markup-compatibility/2006" xmlns:hp="http://schemas.haansoft.com/office/presentation/8.0" kumimoji="0" lang="ko-KR" altLang="en-US" sz="66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OTF Black"/>
              <a:ea typeface="CookieRunOTF Black"/>
            </a:endParaRPr>
          </a:p>
        </p:txBody>
      </p:sp>
    </p:spTree>
    <p:extLst>
      <p:ext uri="{BB962C8B-B14F-4D97-AF65-F5344CB8AC3E}">
        <p14:creationId xmlns:p14="http://schemas.microsoft.com/office/powerpoint/2010/main" val="274766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자유형: 도형 3"/>
          <p:cNvSpPr/>
          <p:nvPr/>
        </p:nvSpPr>
        <p:spPr>
          <a:xfrm rot="10800000">
            <a:off x="905519" y="634469"/>
            <a:ext cx="1710680" cy="556590"/>
          </a:xfrm>
          <a:custGeom>
            <a:avLst/>
            <a:gdLst>
              <a:gd name="connsiteX0" fmla="*/ 2177287 w 2177287"/>
              <a:gd name="connsiteY0" fmla="*/ 556590 h 556590"/>
              <a:gd name="connsiteX1" fmla="*/ 1950269 w 2177287"/>
              <a:gd name="connsiteY1" fmla="*/ 556590 h 556590"/>
              <a:gd name="connsiteX2" fmla="*/ 1950269 w 2177287"/>
              <a:gd name="connsiteY2" fmla="*/ 555585 h 556590"/>
              <a:gd name="connsiteX3" fmla="*/ 0 w 2177287"/>
              <a:gd name="connsiteY3" fmla="*/ 555585 h 556590"/>
              <a:gd name="connsiteX4" fmla="*/ 0 w 2177287"/>
              <a:gd name="connsiteY4" fmla="*/ 277793 h 556590"/>
              <a:gd name="connsiteX5" fmla="*/ 277793 w 2177287"/>
              <a:gd name="connsiteY5" fmla="*/ 0 h 556590"/>
              <a:gd name="connsiteX6" fmla="*/ 1674227 w 2177287"/>
              <a:gd name="connsiteY6" fmla="*/ 0 h 556590"/>
              <a:gd name="connsiteX7" fmla="*/ 1930190 w 2177287"/>
              <a:gd name="connsiteY7" fmla="*/ 169663 h 556590"/>
              <a:gd name="connsiteX8" fmla="*/ 1950269 w 2177287"/>
              <a:gd name="connsiteY8" fmla="*/ 269120 h 556590"/>
              <a:gd name="connsiteX9" fmla="*/ 1950269 w 2177287"/>
              <a:gd name="connsiteY9" fmla="*/ 256456 h 556590"/>
              <a:gd name="connsiteX10" fmla="*/ 1950358 w 2177287"/>
              <a:gd name="connsiteY10" fmla="*/ 256456 h 556590"/>
              <a:gd name="connsiteX11" fmla="*/ 1951924 w 2177287"/>
              <a:gd name="connsiteY11" fmla="*/ 277315 h 556590"/>
              <a:gd name="connsiteX12" fmla="*/ 1952020 w 2177287"/>
              <a:gd name="connsiteY12" fmla="*/ 277793 h 556590"/>
              <a:gd name="connsiteX13" fmla="*/ 1952020 w 2177287"/>
              <a:gd name="connsiteY13" fmla="*/ 278600 h 556590"/>
              <a:gd name="connsiteX14" fmla="*/ 1952384 w 2177287"/>
              <a:gd name="connsiteY14" fmla="*/ 283442 h 556590"/>
              <a:gd name="connsiteX15" fmla="*/ 2150650 w 2177287"/>
              <a:gd name="connsiteY15" fmla="*/ 549640 h 556590"/>
              <a:gd name="connsiteX16" fmla="*/ 2177287 w 2177287"/>
              <a:gd name="connsiteY16" fmla="*/ 553245 h 55659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77287" h="556590">
                <a:moveTo>
                  <a:pt x="2177287" y="556590"/>
                </a:moveTo>
                <a:lnTo>
                  <a:pt x="1950269" y="556590"/>
                </a:lnTo>
                <a:lnTo>
                  <a:pt x="1950269" y="555585"/>
                </a:lnTo>
                <a:lnTo>
                  <a:pt x="0" y="555585"/>
                </a:lnTo>
                <a:lnTo>
                  <a:pt x="0" y="277793"/>
                </a:lnTo>
                <a:cubicBezTo>
                  <a:pt x="0" y="124372"/>
                  <a:pt x="124372" y="0"/>
                  <a:pt x="277793" y="0"/>
                </a:cubicBezTo>
                <a:lnTo>
                  <a:pt x="1674227" y="0"/>
                </a:lnTo>
                <a:cubicBezTo>
                  <a:pt x="1789293" y="0"/>
                  <a:pt x="1888018" y="69959"/>
                  <a:pt x="1930190" y="169663"/>
                </a:cubicBezTo>
                <a:lnTo>
                  <a:pt x="1950269" y="269120"/>
                </a:lnTo>
                <a:lnTo>
                  <a:pt x="1950269" y="256456"/>
                </a:lnTo>
                <a:lnTo>
                  <a:pt x="1950358" y="256456"/>
                </a:lnTo>
                <a:lnTo>
                  <a:pt x="1951924" y="277315"/>
                </a:lnTo>
                <a:lnTo>
                  <a:pt x="1952020" y="277793"/>
                </a:lnTo>
                <a:lnTo>
                  <a:pt x="1952020" y="278600"/>
                </a:lnTo>
                <a:lnTo>
                  <a:pt x="1952384" y="283442"/>
                </a:lnTo>
                <a:cubicBezTo>
                  <a:pt x="1972748" y="417058"/>
                  <a:pt x="2051132" y="522298"/>
                  <a:pt x="2150650" y="549640"/>
                </a:cubicBezTo>
                <a:lnTo>
                  <a:pt x="2177287" y="553245"/>
                </a:lnTo>
                <a:close/>
              </a:path>
            </a:pathLst>
          </a:custGeom>
          <a:solidFill>
            <a:srgbClr val="82be82">
              <a:alpha val="100000"/>
            </a:srgbClr>
          </a:solidFill>
          <a:ln w="38100" cap="flat" cmpd="sng" algn="ctr">
            <a:noFill/>
            <a:prstDash val="solid"/>
            <a:miter/>
          </a:ln>
        </p:spPr>
        <p:txBody>
          <a:bodyPr wrap="square" anchor="ctr">
            <a:no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 네오 Heavy"/>
              <a:ea typeface="나눔스퀘어 네오 Heavy"/>
            </a:endParaRPr>
          </a:p>
        </p:txBody>
      </p:sp>
      <p:grpSp>
        <p:nvGrpSpPr>
          <p:cNvPr id="12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13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>
                <a:alpha val="100000"/>
              </a:srgbClr>
            </a:solidFill>
            <a:ln w="38100" cap="flat" cmpd="sng" algn="ctr">
              <a:noFill/>
              <a:prstDash val="solid"/>
              <a:miter/>
            </a:ln>
          </p:spPr>
          <p:txBody>
            <a:bodyPr wrap="square" anchor="ctr">
              <a:no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14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활동</a:t>
              </a:r>
              <a:r>
                <a:rPr xmlns:mc="http://schemas.openxmlformats.org/markup-compatibility/2006" xmlns:hp="http://schemas.haansoft.com/office/presentation/8.0" kumimoji="0" lang="en-US" altLang="ko-KR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1</a:t>
              </a:r>
              <a:endPara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2796516" y="723580"/>
            <a:ext cx="5814412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 Black"/>
                <a:ea typeface="CookieRun Black"/>
              </a:rPr>
              <a:t>우리가 살아가고 있는 지구에 일어나고 있는 일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 Black"/>
              <a:ea typeface="CookieRun Black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2072310" y="1666240"/>
            <a:ext cx="8047396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우리가 지구에 살아가면서 매일 마다 나오는 것은 무엇일까요</a:t>
            </a:r>
            <a:r>
              <a:rPr xmlns:mc="http://schemas.openxmlformats.org/markup-compatibility/2006" xmlns:hp="http://schemas.haansoft.com/office/presentation/8.0" kumimoji="0" lang="en-US" altLang="ko-KR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?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7" name="사각형: 둥근 모서리 15"/>
          <p:cNvSpPr/>
          <p:nvPr/>
        </p:nvSpPr>
        <p:spPr>
          <a:xfrm>
            <a:off x="1889760" y="3200400"/>
            <a:ext cx="1905000" cy="1920240"/>
          </a:xfrm>
          <a:prstGeom prst="roundRect">
            <a:avLst>
              <a:gd name="adj" fmla="val 16667"/>
            </a:avLst>
          </a:prstGeom>
          <a:solidFill>
            <a:srgbClr val="fbdbc3">
              <a:alpha val="100000"/>
            </a:srgbClr>
          </a:solidFill>
          <a:ln w="762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66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OTF Black"/>
                <a:ea typeface="CookieRunOTF Black"/>
              </a:rPr>
              <a:t>쓰</a:t>
            </a:r>
            <a:endParaRPr xmlns:mc="http://schemas.openxmlformats.org/markup-compatibility/2006" xmlns:hp="http://schemas.haansoft.com/office/presentation/8.0" kumimoji="0" lang="ko-KR" altLang="en-US" sz="66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OTF Black"/>
              <a:ea typeface="CookieRunOTF Black"/>
            </a:endParaRPr>
          </a:p>
        </p:txBody>
      </p:sp>
      <p:sp>
        <p:nvSpPr>
          <p:cNvPr id="18" name="사각형: 둥근 모서리 16"/>
          <p:cNvSpPr/>
          <p:nvPr/>
        </p:nvSpPr>
        <p:spPr>
          <a:xfrm>
            <a:off x="8077200" y="3197249"/>
            <a:ext cx="1905000" cy="1920240"/>
          </a:xfrm>
          <a:prstGeom prst="roundRect">
            <a:avLst>
              <a:gd name="adj" fmla="val 16667"/>
            </a:avLst>
          </a:prstGeom>
          <a:solidFill>
            <a:srgbClr val="fbdbc3">
              <a:alpha val="100000"/>
            </a:srgbClr>
          </a:solidFill>
          <a:ln w="762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66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OTF Black"/>
                <a:ea typeface="CookieRunOTF Black"/>
              </a:rPr>
              <a:t>기</a:t>
            </a:r>
            <a:endParaRPr xmlns:mc="http://schemas.openxmlformats.org/markup-compatibility/2006" xmlns:hp="http://schemas.haansoft.com/office/presentation/8.0" kumimoji="0" lang="ko-KR" altLang="en-US" sz="66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OTF Black"/>
              <a:ea typeface="CookieRunOTF Black"/>
            </a:endParaRPr>
          </a:p>
        </p:txBody>
      </p:sp>
      <p:sp>
        <p:nvSpPr>
          <p:cNvPr id="19" name="사각형: 둥근 모서리 17"/>
          <p:cNvSpPr/>
          <p:nvPr/>
        </p:nvSpPr>
        <p:spPr>
          <a:xfrm>
            <a:off x="4983480" y="3200400"/>
            <a:ext cx="1905000" cy="1920240"/>
          </a:xfrm>
          <a:prstGeom prst="roundRect">
            <a:avLst>
              <a:gd name="adj" fmla="val 16667"/>
            </a:avLst>
          </a:prstGeom>
          <a:solidFill>
            <a:srgbClr val="fbdbc3">
              <a:alpha val="100000"/>
            </a:srgbClr>
          </a:solidFill>
          <a:ln w="762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66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OTF Black"/>
                <a:ea typeface="CookieRunOTF Black"/>
              </a:rPr>
              <a:t>레</a:t>
            </a:r>
            <a:endParaRPr xmlns:mc="http://schemas.openxmlformats.org/markup-compatibility/2006" xmlns:hp="http://schemas.haansoft.com/office/presentation/8.0" kumimoji="0" lang="ko-KR" altLang="en-US" sz="66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OTF Black"/>
              <a:ea typeface="CookieRunOTF Black"/>
            </a:endParaRPr>
          </a:p>
        </p:txBody>
      </p:sp>
    </p:spTree>
    <p:extLst>
      <p:ext uri="{BB962C8B-B14F-4D97-AF65-F5344CB8AC3E}">
        <p14:creationId xmlns:p14="http://schemas.microsoft.com/office/powerpoint/2010/main" val="203905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자유형: 도형 3"/>
          <p:cNvSpPr/>
          <p:nvPr/>
        </p:nvSpPr>
        <p:spPr>
          <a:xfrm rot="10800000">
            <a:off x="905519" y="634469"/>
            <a:ext cx="1710680" cy="556590"/>
          </a:xfrm>
          <a:custGeom>
            <a:avLst/>
            <a:gdLst>
              <a:gd name="connsiteX0" fmla="*/ 2177287 w 2177287"/>
              <a:gd name="connsiteY0" fmla="*/ 556590 h 556590"/>
              <a:gd name="connsiteX1" fmla="*/ 1950269 w 2177287"/>
              <a:gd name="connsiteY1" fmla="*/ 556590 h 556590"/>
              <a:gd name="connsiteX2" fmla="*/ 1950269 w 2177287"/>
              <a:gd name="connsiteY2" fmla="*/ 555585 h 556590"/>
              <a:gd name="connsiteX3" fmla="*/ 0 w 2177287"/>
              <a:gd name="connsiteY3" fmla="*/ 555585 h 556590"/>
              <a:gd name="connsiteX4" fmla="*/ 0 w 2177287"/>
              <a:gd name="connsiteY4" fmla="*/ 277793 h 556590"/>
              <a:gd name="connsiteX5" fmla="*/ 277793 w 2177287"/>
              <a:gd name="connsiteY5" fmla="*/ 0 h 556590"/>
              <a:gd name="connsiteX6" fmla="*/ 1674227 w 2177287"/>
              <a:gd name="connsiteY6" fmla="*/ 0 h 556590"/>
              <a:gd name="connsiteX7" fmla="*/ 1930190 w 2177287"/>
              <a:gd name="connsiteY7" fmla="*/ 169663 h 556590"/>
              <a:gd name="connsiteX8" fmla="*/ 1950269 w 2177287"/>
              <a:gd name="connsiteY8" fmla="*/ 269120 h 556590"/>
              <a:gd name="connsiteX9" fmla="*/ 1950269 w 2177287"/>
              <a:gd name="connsiteY9" fmla="*/ 256456 h 556590"/>
              <a:gd name="connsiteX10" fmla="*/ 1950358 w 2177287"/>
              <a:gd name="connsiteY10" fmla="*/ 256456 h 556590"/>
              <a:gd name="connsiteX11" fmla="*/ 1951924 w 2177287"/>
              <a:gd name="connsiteY11" fmla="*/ 277315 h 556590"/>
              <a:gd name="connsiteX12" fmla="*/ 1952020 w 2177287"/>
              <a:gd name="connsiteY12" fmla="*/ 277793 h 556590"/>
              <a:gd name="connsiteX13" fmla="*/ 1952020 w 2177287"/>
              <a:gd name="connsiteY13" fmla="*/ 278600 h 556590"/>
              <a:gd name="connsiteX14" fmla="*/ 1952384 w 2177287"/>
              <a:gd name="connsiteY14" fmla="*/ 283442 h 556590"/>
              <a:gd name="connsiteX15" fmla="*/ 2150650 w 2177287"/>
              <a:gd name="connsiteY15" fmla="*/ 549640 h 556590"/>
              <a:gd name="connsiteX16" fmla="*/ 2177287 w 2177287"/>
              <a:gd name="connsiteY16" fmla="*/ 553245 h 55659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77287" h="556590">
                <a:moveTo>
                  <a:pt x="2177287" y="556590"/>
                </a:moveTo>
                <a:lnTo>
                  <a:pt x="1950269" y="556590"/>
                </a:lnTo>
                <a:lnTo>
                  <a:pt x="1950269" y="555585"/>
                </a:lnTo>
                <a:lnTo>
                  <a:pt x="0" y="555585"/>
                </a:lnTo>
                <a:lnTo>
                  <a:pt x="0" y="277793"/>
                </a:lnTo>
                <a:cubicBezTo>
                  <a:pt x="0" y="124372"/>
                  <a:pt x="124372" y="0"/>
                  <a:pt x="277793" y="0"/>
                </a:cubicBezTo>
                <a:lnTo>
                  <a:pt x="1674227" y="0"/>
                </a:lnTo>
                <a:cubicBezTo>
                  <a:pt x="1789293" y="0"/>
                  <a:pt x="1888018" y="69959"/>
                  <a:pt x="1930190" y="169663"/>
                </a:cubicBezTo>
                <a:lnTo>
                  <a:pt x="1950269" y="269120"/>
                </a:lnTo>
                <a:lnTo>
                  <a:pt x="1950269" y="256456"/>
                </a:lnTo>
                <a:lnTo>
                  <a:pt x="1950358" y="256456"/>
                </a:lnTo>
                <a:lnTo>
                  <a:pt x="1951924" y="277315"/>
                </a:lnTo>
                <a:lnTo>
                  <a:pt x="1952020" y="277793"/>
                </a:lnTo>
                <a:lnTo>
                  <a:pt x="1952020" y="278600"/>
                </a:lnTo>
                <a:lnTo>
                  <a:pt x="1952384" y="283442"/>
                </a:lnTo>
                <a:cubicBezTo>
                  <a:pt x="1972748" y="417058"/>
                  <a:pt x="2051132" y="522298"/>
                  <a:pt x="2150650" y="549640"/>
                </a:cubicBezTo>
                <a:lnTo>
                  <a:pt x="2177287" y="553245"/>
                </a:lnTo>
                <a:close/>
              </a:path>
            </a:pathLst>
          </a:custGeom>
          <a:solidFill>
            <a:srgbClr val="82be82">
              <a:alpha val="100000"/>
            </a:srgbClr>
          </a:solidFill>
          <a:ln w="38100" cap="flat" cmpd="sng" algn="ctr">
            <a:noFill/>
            <a:prstDash val="solid"/>
            <a:miter/>
          </a:ln>
        </p:spPr>
        <p:txBody>
          <a:bodyPr wrap="square" anchor="ctr">
            <a:no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 네오 Heavy"/>
              <a:ea typeface="나눔스퀘어 네오 Heavy"/>
            </a:endParaRPr>
          </a:p>
        </p:txBody>
      </p:sp>
      <p:pic>
        <p:nvPicPr>
          <p:cNvPr id="12" name="그림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24684" y="2192511"/>
            <a:ext cx="7342632" cy="4085634"/>
          </a:xfrm>
          <a:prstGeom prst="rect">
            <a:avLst/>
          </a:prstGeom>
        </p:spPr>
      </p:pic>
      <p:grpSp>
        <p:nvGrpSpPr>
          <p:cNvPr id="13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14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>
                <a:alpha val="100000"/>
              </a:srgbClr>
            </a:solidFill>
            <a:ln w="38100" cap="flat" cmpd="sng" algn="ctr">
              <a:noFill/>
              <a:prstDash val="solid"/>
              <a:miter/>
            </a:ln>
          </p:spPr>
          <p:txBody>
            <a:bodyPr wrap="square" anchor="ctr">
              <a:no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15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활동</a:t>
              </a:r>
              <a:r>
                <a:rPr xmlns:mc="http://schemas.openxmlformats.org/markup-compatibility/2006" xmlns:hp="http://schemas.haansoft.com/office/presentation/8.0" kumimoji="0" lang="en-US" altLang="ko-KR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1</a:t>
              </a:r>
              <a:endPara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16" name="TextBox 7"/>
          <p:cNvSpPr txBox="1"/>
          <p:nvPr/>
        </p:nvSpPr>
        <p:spPr>
          <a:xfrm>
            <a:off x="2796516" y="723580"/>
            <a:ext cx="5799986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 Black"/>
                <a:ea typeface="CookieRun Black"/>
              </a:rPr>
              <a:t>우리가 살아가고 있는 지구에 일어나고 있는 일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 Black"/>
              <a:ea typeface="CookieRun Black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9902518" y="5753608"/>
            <a:ext cx="1402949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  <a:hlinkClick r:id="rId3"/>
              </a:rPr>
              <a:t>영상 보기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8" name="TextBox 6"/>
          <p:cNvSpPr txBox="1"/>
          <p:nvPr/>
        </p:nvSpPr>
        <p:spPr>
          <a:xfrm>
            <a:off x="2781644" y="1666240"/>
            <a:ext cx="6628739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한 달 동안 우리는 쓰레기를 얼마나 만들어 낼까요</a:t>
            </a:r>
            <a:r>
              <a:rPr xmlns:mc="http://schemas.openxmlformats.org/markup-compatibility/2006" xmlns:hp="http://schemas.haansoft.com/office/presentation/8.0" kumimoji="0" lang="en-US" altLang="ko-KR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?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9897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자유형: 도형 3"/>
          <p:cNvSpPr/>
          <p:nvPr/>
        </p:nvSpPr>
        <p:spPr>
          <a:xfrm rot="10800000">
            <a:off x="905519" y="634469"/>
            <a:ext cx="1710680" cy="556590"/>
          </a:xfrm>
          <a:custGeom>
            <a:avLst/>
            <a:gdLst>
              <a:gd name="connsiteX0" fmla="*/ 2177287 w 2177287"/>
              <a:gd name="connsiteY0" fmla="*/ 556590 h 556590"/>
              <a:gd name="connsiteX1" fmla="*/ 1950269 w 2177287"/>
              <a:gd name="connsiteY1" fmla="*/ 556590 h 556590"/>
              <a:gd name="connsiteX2" fmla="*/ 1950269 w 2177287"/>
              <a:gd name="connsiteY2" fmla="*/ 555585 h 556590"/>
              <a:gd name="connsiteX3" fmla="*/ 0 w 2177287"/>
              <a:gd name="connsiteY3" fmla="*/ 555585 h 556590"/>
              <a:gd name="connsiteX4" fmla="*/ 0 w 2177287"/>
              <a:gd name="connsiteY4" fmla="*/ 277793 h 556590"/>
              <a:gd name="connsiteX5" fmla="*/ 277793 w 2177287"/>
              <a:gd name="connsiteY5" fmla="*/ 0 h 556590"/>
              <a:gd name="connsiteX6" fmla="*/ 1674227 w 2177287"/>
              <a:gd name="connsiteY6" fmla="*/ 0 h 556590"/>
              <a:gd name="connsiteX7" fmla="*/ 1930190 w 2177287"/>
              <a:gd name="connsiteY7" fmla="*/ 169663 h 556590"/>
              <a:gd name="connsiteX8" fmla="*/ 1950269 w 2177287"/>
              <a:gd name="connsiteY8" fmla="*/ 269120 h 556590"/>
              <a:gd name="connsiteX9" fmla="*/ 1950269 w 2177287"/>
              <a:gd name="connsiteY9" fmla="*/ 256456 h 556590"/>
              <a:gd name="connsiteX10" fmla="*/ 1950358 w 2177287"/>
              <a:gd name="connsiteY10" fmla="*/ 256456 h 556590"/>
              <a:gd name="connsiteX11" fmla="*/ 1951924 w 2177287"/>
              <a:gd name="connsiteY11" fmla="*/ 277315 h 556590"/>
              <a:gd name="connsiteX12" fmla="*/ 1952020 w 2177287"/>
              <a:gd name="connsiteY12" fmla="*/ 277793 h 556590"/>
              <a:gd name="connsiteX13" fmla="*/ 1952020 w 2177287"/>
              <a:gd name="connsiteY13" fmla="*/ 278600 h 556590"/>
              <a:gd name="connsiteX14" fmla="*/ 1952384 w 2177287"/>
              <a:gd name="connsiteY14" fmla="*/ 283442 h 556590"/>
              <a:gd name="connsiteX15" fmla="*/ 2150650 w 2177287"/>
              <a:gd name="connsiteY15" fmla="*/ 549640 h 556590"/>
              <a:gd name="connsiteX16" fmla="*/ 2177287 w 2177287"/>
              <a:gd name="connsiteY16" fmla="*/ 553245 h 55659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77287" h="556590">
                <a:moveTo>
                  <a:pt x="2177287" y="556590"/>
                </a:moveTo>
                <a:lnTo>
                  <a:pt x="1950269" y="556590"/>
                </a:lnTo>
                <a:lnTo>
                  <a:pt x="1950269" y="555585"/>
                </a:lnTo>
                <a:lnTo>
                  <a:pt x="0" y="555585"/>
                </a:lnTo>
                <a:lnTo>
                  <a:pt x="0" y="277793"/>
                </a:lnTo>
                <a:cubicBezTo>
                  <a:pt x="0" y="124372"/>
                  <a:pt x="124372" y="0"/>
                  <a:pt x="277793" y="0"/>
                </a:cubicBezTo>
                <a:lnTo>
                  <a:pt x="1674227" y="0"/>
                </a:lnTo>
                <a:cubicBezTo>
                  <a:pt x="1789293" y="0"/>
                  <a:pt x="1888018" y="69959"/>
                  <a:pt x="1930190" y="169663"/>
                </a:cubicBezTo>
                <a:lnTo>
                  <a:pt x="1950269" y="269120"/>
                </a:lnTo>
                <a:lnTo>
                  <a:pt x="1950269" y="256456"/>
                </a:lnTo>
                <a:lnTo>
                  <a:pt x="1950358" y="256456"/>
                </a:lnTo>
                <a:lnTo>
                  <a:pt x="1951924" y="277315"/>
                </a:lnTo>
                <a:lnTo>
                  <a:pt x="1952020" y="277793"/>
                </a:lnTo>
                <a:lnTo>
                  <a:pt x="1952020" y="278600"/>
                </a:lnTo>
                <a:lnTo>
                  <a:pt x="1952384" y="283442"/>
                </a:lnTo>
                <a:cubicBezTo>
                  <a:pt x="1972748" y="417058"/>
                  <a:pt x="2051132" y="522298"/>
                  <a:pt x="2150650" y="549640"/>
                </a:cubicBezTo>
                <a:lnTo>
                  <a:pt x="2177287" y="553245"/>
                </a:lnTo>
                <a:close/>
              </a:path>
            </a:pathLst>
          </a:custGeom>
          <a:solidFill>
            <a:srgbClr val="82be82">
              <a:alpha val="100000"/>
            </a:srgbClr>
          </a:solidFill>
          <a:ln w="38100" cap="flat" cmpd="sng" algn="ctr">
            <a:noFill/>
            <a:prstDash val="solid"/>
            <a:miter/>
          </a:ln>
        </p:spPr>
        <p:txBody>
          <a:bodyPr wrap="square" anchor="ctr">
            <a:no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 네오 Heavy"/>
              <a:ea typeface="나눔스퀘어 네오 Heavy"/>
            </a:endParaRPr>
          </a:p>
        </p:txBody>
      </p:sp>
      <p:grpSp>
        <p:nvGrpSpPr>
          <p:cNvPr id="12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13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>
                <a:alpha val="100000"/>
              </a:srgbClr>
            </a:solidFill>
            <a:ln w="38100" cap="flat" cmpd="sng" algn="ctr">
              <a:noFill/>
              <a:prstDash val="solid"/>
              <a:miter/>
            </a:ln>
          </p:spPr>
          <p:txBody>
            <a:bodyPr wrap="square" anchor="ctr">
              <a:no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14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활동</a:t>
              </a:r>
              <a:r>
                <a:rPr xmlns:mc="http://schemas.openxmlformats.org/markup-compatibility/2006" xmlns:hp="http://schemas.haansoft.com/office/presentation/8.0" kumimoji="0" lang="en-US" altLang="ko-KR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1</a:t>
              </a:r>
              <a:endPara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2796516" y="723580"/>
            <a:ext cx="5814412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 Black"/>
                <a:ea typeface="CookieRun Black"/>
              </a:rPr>
              <a:t>우리가 살아가고 있는 지구에 일어나고 있는 일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 Black"/>
              <a:ea typeface="CookieRun Black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3248919" y="1666240"/>
            <a:ext cx="5694188" cy="800219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지구에는 또 어떤 일이 일어나고 있을까요</a:t>
            </a:r>
            <a:r>
              <a:rPr xmlns:mc="http://schemas.openxmlformats.org/markup-compatibility/2006" xmlns:hp="http://schemas.haansoft.com/office/presentation/8.0" kumimoji="0" lang="en-US" altLang="ko-KR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? </a:t>
            </a:r>
            <a:endParaRPr xmlns:mc="http://schemas.openxmlformats.org/markup-compatibility/2006" xmlns:hp="http://schemas.haansoft.com/office/presentation/8.0" kumimoji="0" lang="en-US" altLang="ko-KR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지구 하면 떠오르는 것을 써 봅시다</a:t>
            </a:r>
            <a:r>
              <a:rPr xmlns:mc="http://schemas.openxmlformats.org/markup-compatibility/2006" xmlns:hp="http://schemas.haansoft.com/office/presentation/8.0" kumimoji="0" lang="en-US" altLang="ko-KR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.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  <p:pic>
        <p:nvPicPr>
          <p:cNvPr id="17" name="그림 10" descr="기둥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14692569">
            <a:off x="9559867" y="834456"/>
            <a:ext cx="473844" cy="1663568"/>
          </a:xfrm>
          <a:prstGeom prst="rect">
            <a:avLst/>
          </a:prstGeom>
        </p:spPr>
      </p:pic>
      <p:sp>
        <p:nvSpPr>
          <p:cNvPr id="18" name="타원 1"/>
          <p:cNvSpPr/>
          <p:nvPr/>
        </p:nvSpPr>
        <p:spPr>
          <a:xfrm>
            <a:off x="4917440" y="3622040"/>
            <a:ext cx="2357120" cy="962542"/>
          </a:xfrm>
          <a:prstGeom prst="ellipse">
            <a:avLst/>
          </a:prstGeom>
          <a:solidFill>
            <a:srgbClr val="70ad47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36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CookieRunOTF Black"/>
                <a:ea typeface="CookieRunOTF Black"/>
              </a:rPr>
              <a:t>지구</a:t>
            </a:r>
            <a:endParaRPr xmlns:mc="http://schemas.openxmlformats.org/markup-compatibility/2006" xmlns:hp="http://schemas.haansoft.com/office/presentation/8.0" kumimoji="0" lang="ko-KR" altLang="en-US" sz="3600" b="0" i="0" u="none" strike="noStrike" kern="1200" cap="none" spc="0" normalizeH="0" baseline="0" mc:Ignorable="hp" hp:hslEmbossed="0">
              <a:solidFill>
                <a:srgbClr val="ffffff"/>
              </a:solidFill>
              <a:latin typeface="CookieRunOTF Black"/>
              <a:ea typeface="CookieRunOTF Black"/>
            </a:endParaRPr>
          </a:p>
        </p:txBody>
      </p:sp>
      <p:pic>
        <p:nvPicPr>
          <p:cNvPr id="19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035506" y="2205706"/>
            <a:ext cx="2748286" cy="2748286"/>
          </a:xfrm>
          <a:prstGeom prst="rect">
            <a:avLst/>
          </a:prstGeom>
        </p:spPr>
      </p:pic>
      <p:pic>
        <p:nvPicPr>
          <p:cNvPr id="20" name="그림 1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926784" y="2534650"/>
            <a:ext cx="2762482" cy="2762482"/>
          </a:xfrm>
          <a:prstGeom prst="rect">
            <a:avLst/>
          </a:prstGeom>
        </p:spPr>
      </p:pic>
      <p:pic>
        <p:nvPicPr>
          <p:cNvPr id="21" name="그림 1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279309" y="4652773"/>
            <a:ext cx="2226402" cy="2226402"/>
          </a:xfrm>
          <a:prstGeom prst="rect">
            <a:avLst/>
          </a:prstGeom>
        </p:spPr>
      </p:pic>
      <p:cxnSp>
        <p:nvCxnSpPr>
          <p:cNvPr id="22" name="직선 연결선 18"/>
          <p:cNvCxnSpPr/>
          <p:nvPr/>
        </p:nvCxnSpPr>
        <p:spPr>
          <a:xfrm>
            <a:off x="4279309" y="4103311"/>
            <a:ext cx="701040" cy="0"/>
          </a:xfrm>
          <a:prstGeom prst="line">
            <a:avLst/>
          </a:prstGeom>
          <a:noFill/>
          <a:ln w="19050" cap="flat" cmpd="sng" algn="ctr">
            <a:solidFill>
              <a:srgbClr val="00b050">
                <a:alpha val="100000"/>
              </a:srgbClr>
            </a:solidFill>
            <a:prstDash val="solid"/>
            <a:miter/>
          </a:ln>
        </p:spPr>
      </p:cxnSp>
      <p:cxnSp>
        <p:nvCxnSpPr>
          <p:cNvPr id="23" name="직선 연결선 19"/>
          <p:cNvCxnSpPr/>
          <p:nvPr/>
        </p:nvCxnSpPr>
        <p:spPr>
          <a:xfrm flipV="1">
            <a:off x="5916182" y="4570872"/>
            <a:ext cx="176756" cy="383120"/>
          </a:xfrm>
          <a:prstGeom prst="line">
            <a:avLst/>
          </a:prstGeom>
          <a:noFill/>
          <a:ln w="19050" cap="flat" cmpd="sng" algn="ctr">
            <a:solidFill>
              <a:srgbClr val="00b050">
                <a:alpha val="100000"/>
              </a:srgbClr>
            </a:solidFill>
            <a:prstDash val="solid"/>
            <a:miter/>
          </a:ln>
        </p:spPr>
      </p:cxnSp>
      <p:cxnSp>
        <p:nvCxnSpPr>
          <p:cNvPr id="24" name="직선 연결선 21"/>
          <p:cNvCxnSpPr/>
          <p:nvPr/>
        </p:nvCxnSpPr>
        <p:spPr>
          <a:xfrm flipH="1">
            <a:off x="7150260" y="4132542"/>
            <a:ext cx="703420" cy="0"/>
          </a:xfrm>
          <a:prstGeom prst="line">
            <a:avLst/>
          </a:prstGeom>
          <a:noFill/>
          <a:ln w="19050" cap="flat" cmpd="sng" algn="ctr">
            <a:solidFill>
              <a:srgbClr val="00b050">
                <a:alpha val="100000"/>
              </a:srgbClr>
            </a:solidFill>
            <a:prstDash val="solid"/>
            <a:miter/>
          </a:ln>
        </p:spPr>
      </p:cxnSp>
      <p:sp>
        <p:nvSpPr>
          <p:cNvPr id="25" name="TextBox 25"/>
          <p:cNvSpPr txBox="1"/>
          <p:nvPr/>
        </p:nvSpPr>
        <p:spPr>
          <a:xfrm>
            <a:off x="2502137" y="4968622"/>
            <a:ext cx="1608133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OTF Black"/>
                <a:ea typeface="CookieRunOTF Black"/>
              </a:rPr>
              <a:t>쓰레기 문제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OTF Black"/>
              <a:ea typeface="CookieRunOTF Black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304859" y="5911282"/>
            <a:ext cx="1489511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OTF Black"/>
                <a:ea typeface="CookieRunOTF Black"/>
              </a:rPr>
              <a:t>지구온난화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OTF Black"/>
              <a:ea typeface="CookieRunOTF Black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660565" y="4953992"/>
            <a:ext cx="1630576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OTF Black"/>
                <a:ea typeface="CookieRunOTF Black"/>
              </a:rPr>
              <a:t>지진 </a:t>
            </a:r>
            <a:r>
              <a:rPr xmlns:mc="http://schemas.openxmlformats.org/markup-compatibility/2006" xmlns:hp="http://schemas.haansoft.com/office/presentation/8.0" kumimoji="0" lang="en-US" altLang="ko-KR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OTF Black"/>
                <a:ea typeface="CookieRunOTF Black"/>
              </a:rPr>
              <a:t>-</a:t>
            </a: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OTF Black"/>
                <a:ea typeface="CookieRunOTF Black"/>
              </a:rPr>
              <a:t> 재난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OTF Black"/>
              <a:ea typeface="CookieRunOTF Black"/>
            </a:endParaRPr>
          </a:p>
        </p:txBody>
      </p:sp>
    </p:spTree>
    <p:extLst>
      <p:ext uri="{BB962C8B-B14F-4D97-AF65-F5344CB8AC3E}">
        <p14:creationId xmlns:p14="http://schemas.microsoft.com/office/powerpoint/2010/main" val="213683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자유형: 도형 3"/>
          <p:cNvSpPr/>
          <p:nvPr/>
        </p:nvSpPr>
        <p:spPr>
          <a:xfrm rot="10800000">
            <a:off x="905519" y="634469"/>
            <a:ext cx="1710680" cy="556590"/>
          </a:xfrm>
          <a:custGeom>
            <a:avLst/>
            <a:gdLst>
              <a:gd name="connsiteX0" fmla="*/ 2177287 w 2177287"/>
              <a:gd name="connsiteY0" fmla="*/ 556590 h 556590"/>
              <a:gd name="connsiteX1" fmla="*/ 1950269 w 2177287"/>
              <a:gd name="connsiteY1" fmla="*/ 556590 h 556590"/>
              <a:gd name="connsiteX2" fmla="*/ 1950269 w 2177287"/>
              <a:gd name="connsiteY2" fmla="*/ 555585 h 556590"/>
              <a:gd name="connsiteX3" fmla="*/ 0 w 2177287"/>
              <a:gd name="connsiteY3" fmla="*/ 555585 h 556590"/>
              <a:gd name="connsiteX4" fmla="*/ 0 w 2177287"/>
              <a:gd name="connsiteY4" fmla="*/ 277793 h 556590"/>
              <a:gd name="connsiteX5" fmla="*/ 277793 w 2177287"/>
              <a:gd name="connsiteY5" fmla="*/ 0 h 556590"/>
              <a:gd name="connsiteX6" fmla="*/ 1674227 w 2177287"/>
              <a:gd name="connsiteY6" fmla="*/ 0 h 556590"/>
              <a:gd name="connsiteX7" fmla="*/ 1930190 w 2177287"/>
              <a:gd name="connsiteY7" fmla="*/ 169663 h 556590"/>
              <a:gd name="connsiteX8" fmla="*/ 1950269 w 2177287"/>
              <a:gd name="connsiteY8" fmla="*/ 269120 h 556590"/>
              <a:gd name="connsiteX9" fmla="*/ 1950269 w 2177287"/>
              <a:gd name="connsiteY9" fmla="*/ 256456 h 556590"/>
              <a:gd name="connsiteX10" fmla="*/ 1950358 w 2177287"/>
              <a:gd name="connsiteY10" fmla="*/ 256456 h 556590"/>
              <a:gd name="connsiteX11" fmla="*/ 1951924 w 2177287"/>
              <a:gd name="connsiteY11" fmla="*/ 277315 h 556590"/>
              <a:gd name="connsiteX12" fmla="*/ 1952020 w 2177287"/>
              <a:gd name="connsiteY12" fmla="*/ 277793 h 556590"/>
              <a:gd name="connsiteX13" fmla="*/ 1952020 w 2177287"/>
              <a:gd name="connsiteY13" fmla="*/ 278600 h 556590"/>
              <a:gd name="connsiteX14" fmla="*/ 1952384 w 2177287"/>
              <a:gd name="connsiteY14" fmla="*/ 283442 h 556590"/>
              <a:gd name="connsiteX15" fmla="*/ 2150650 w 2177287"/>
              <a:gd name="connsiteY15" fmla="*/ 549640 h 556590"/>
              <a:gd name="connsiteX16" fmla="*/ 2177287 w 2177287"/>
              <a:gd name="connsiteY16" fmla="*/ 553245 h 55659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77287" h="556590">
                <a:moveTo>
                  <a:pt x="2177287" y="556590"/>
                </a:moveTo>
                <a:lnTo>
                  <a:pt x="1950269" y="556590"/>
                </a:lnTo>
                <a:lnTo>
                  <a:pt x="1950269" y="555585"/>
                </a:lnTo>
                <a:lnTo>
                  <a:pt x="0" y="555585"/>
                </a:lnTo>
                <a:lnTo>
                  <a:pt x="0" y="277793"/>
                </a:lnTo>
                <a:cubicBezTo>
                  <a:pt x="0" y="124372"/>
                  <a:pt x="124372" y="0"/>
                  <a:pt x="277793" y="0"/>
                </a:cubicBezTo>
                <a:lnTo>
                  <a:pt x="1674227" y="0"/>
                </a:lnTo>
                <a:cubicBezTo>
                  <a:pt x="1789293" y="0"/>
                  <a:pt x="1888018" y="69959"/>
                  <a:pt x="1930190" y="169663"/>
                </a:cubicBezTo>
                <a:lnTo>
                  <a:pt x="1950269" y="269120"/>
                </a:lnTo>
                <a:lnTo>
                  <a:pt x="1950269" y="256456"/>
                </a:lnTo>
                <a:lnTo>
                  <a:pt x="1950358" y="256456"/>
                </a:lnTo>
                <a:lnTo>
                  <a:pt x="1951924" y="277315"/>
                </a:lnTo>
                <a:lnTo>
                  <a:pt x="1952020" y="277793"/>
                </a:lnTo>
                <a:lnTo>
                  <a:pt x="1952020" y="278600"/>
                </a:lnTo>
                <a:lnTo>
                  <a:pt x="1952384" y="283442"/>
                </a:lnTo>
                <a:cubicBezTo>
                  <a:pt x="1972748" y="417058"/>
                  <a:pt x="2051132" y="522298"/>
                  <a:pt x="2150650" y="549640"/>
                </a:cubicBezTo>
                <a:lnTo>
                  <a:pt x="2177287" y="553245"/>
                </a:lnTo>
                <a:close/>
              </a:path>
            </a:pathLst>
          </a:custGeom>
          <a:solidFill>
            <a:srgbClr val="82be82">
              <a:alpha val="100000"/>
            </a:srgbClr>
          </a:solidFill>
          <a:ln w="38100" cap="flat" cmpd="sng" algn="ctr">
            <a:noFill/>
            <a:prstDash val="solid"/>
            <a:miter/>
          </a:ln>
        </p:spPr>
        <p:txBody>
          <a:bodyPr wrap="square" anchor="ctr">
            <a:no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 네오 Heavy"/>
              <a:ea typeface="나눔스퀘어 네오 Heavy"/>
            </a:endParaRPr>
          </a:p>
        </p:txBody>
      </p:sp>
      <p:grpSp>
        <p:nvGrpSpPr>
          <p:cNvPr id="12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13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>
                <a:alpha val="100000"/>
              </a:srgbClr>
            </a:solidFill>
            <a:ln w="38100" cap="flat" cmpd="sng" algn="ctr">
              <a:noFill/>
              <a:prstDash val="solid"/>
              <a:miter/>
            </a:ln>
          </p:spPr>
          <p:txBody>
            <a:bodyPr wrap="square" anchor="ctr">
              <a:no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14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lv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활동</a:t>
              </a:r>
              <a:r>
                <a:rPr xmlns:mc="http://schemas.openxmlformats.org/markup-compatibility/2006" xmlns:hp="http://schemas.haansoft.com/office/presentation/8.0" kumimoji="0" lang="en-US" altLang="ko-KR" sz="2800" b="0" i="0" u="none" strike="noStrike" kern="1200" cap="none" spc="0" normalizeH="0" baseline="0" mc:Ignorable="hp" hp:hslEmbossed="0">
                  <a:solidFill>
                    <a:srgbClr val="ffffff"/>
                  </a:solidFill>
                  <a:latin typeface="CookieRun Black"/>
                  <a:ea typeface="CookieRun Black"/>
                </a:rPr>
                <a:t>2</a:t>
              </a:r>
              <a:endParaRPr xmlns:mc="http://schemas.openxmlformats.org/markup-compatibility/2006" xmlns:hp="http://schemas.haansoft.com/office/presentation/8.0" kumimoji="0" lang="ko-KR" altLang="en-US" sz="2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2796516" y="723580"/>
            <a:ext cx="3171061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ookieRun Black"/>
                <a:ea typeface="CookieRun Black"/>
              </a:rPr>
              <a:t>초록지구의 소중함 나누기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CookieRun Black"/>
              <a:ea typeface="CookieRun Black"/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2269494" y="1666240"/>
            <a:ext cx="7653057" cy="446276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초록 지구의 소중함을 생각하며 고마운 마음을 말해 봅시다</a:t>
            </a:r>
            <a:r>
              <a:rPr xmlns:mc="http://schemas.openxmlformats.org/markup-compatibility/2006" xmlns:hp="http://schemas.haansoft.com/office/presentation/8.0" kumimoji="0" lang="en-US" altLang="ko-KR" sz="23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.</a:t>
            </a:r>
            <a:endParaRPr xmlns:mc="http://schemas.openxmlformats.org/markup-compatibility/2006" xmlns:hp="http://schemas.haansoft.com/office/presentation/8.0" kumimoji="0" lang="ko-KR" altLang="en-US" sz="23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7" name="하트 2"/>
          <p:cNvSpPr/>
          <p:nvPr/>
        </p:nvSpPr>
        <p:spPr>
          <a:xfrm>
            <a:off x="1066800" y="2893380"/>
            <a:ext cx="2926080" cy="2450780"/>
          </a:xfrm>
          <a:prstGeom prst="heart">
            <a:avLst/>
          </a:prstGeom>
          <a:solidFill>
            <a:srgbClr val="70ad47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altLang="ko-KR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G마켓 산스 TTF Medium"/>
              <a:ea typeface="G마켓 산스 TTF Mediu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G마켓 산스 TTF Medium"/>
                <a:ea typeface="G마켓 산스 TTF Medium"/>
              </a:rPr>
              <a:t>우리가 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G마켓 산스 TTF Medium"/>
              <a:ea typeface="G마켓 산스 TTF Mediu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G마켓 산스 TTF Medium"/>
                <a:ea typeface="G마켓 산스 TTF Medium"/>
              </a:rPr>
              <a:t>살아가고 있는 자연을 보호해 주는 것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8" name="하트 22"/>
          <p:cNvSpPr/>
          <p:nvPr/>
        </p:nvSpPr>
        <p:spPr>
          <a:xfrm>
            <a:off x="4495800" y="2893380"/>
            <a:ext cx="3200400" cy="2450780"/>
          </a:xfrm>
          <a:prstGeom prst="heart">
            <a:avLst/>
          </a:prstGeom>
          <a:solidFill>
            <a:srgbClr val="70ad47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altLang="ko-KR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맑은 공기와 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깨끗한 물을 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마실 수 있게 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해주는 것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9" name="하트 23"/>
          <p:cNvSpPr/>
          <p:nvPr/>
        </p:nvSpPr>
        <p:spPr>
          <a:xfrm>
            <a:off x="8199120" y="2893380"/>
            <a:ext cx="2926080" cy="2450780"/>
          </a:xfrm>
          <a:prstGeom prst="heart">
            <a:avLst/>
          </a:prstGeom>
          <a:solidFill>
            <a:srgbClr val="70ad47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altLang="ko-KR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가족들과 주말에 동네 산을 오르며 추억을 쌓게 해주는 것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88562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264</ep:Words>
  <ep:PresentationFormat>와이드스크린</ep:PresentationFormat>
  <ep:Paragraphs>78</ep:Paragraphs>
  <ep:Slides>14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ep:HeadingPairs>
  <ep:TitlesOfParts>
    <vt:vector size="15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2023-02-15T17:09:57.000</dcterms:created>
  <dc:creator>서휘경</dc:creator>
  <cp:lastModifiedBy>admin</cp:lastModifiedBy>
  <dcterms:modified xsi:type="dcterms:W3CDTF">2023-03-07T23:49:16.259</dcterms:modified>
  <cp:revision>16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