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embeddedFontLst>
    <p:embeddedFont>
      <p:font typeface="맑은 고딕" panose="020B0503020000020004" pitchFamily="50" charset="-127"/>
      <p:regular r:id="rId18"/>
      <p:bold r:id="rId19"/>
    </p:embeddedFont>
    <p:embeddedFont>
      <p:font typeface="상주곶감체" panose="020B0600000101010101" pitchFamily="50" charset="-127"/>
      <p:regular r:id="rId20"/>
    </p:embeddedFont>
    <p:embeddedFont>
      <p:font typeface="세방고딕 OTF Regular" panose="00000500000000000000" pitchFamily="50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B60876-411F-26FF-534E-51D348A99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412C6CE-BBA6-4B21-6C71-06C5F2370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EAEEB2-B0A3-0B55-799A-06A13655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0809B3-278A-0796-B354-FDF60C6B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CF26D3-7D57-12B3-FCAF-CF7E82390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00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8E9338-3AE6-B70D-9517-CF6390F7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D46FBE-1E0C-ACB8-D63E-9F8EC67D8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D41602-7D86-FA63-2297-DC57896E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6322B8-8597-02E5-0467-64F75CC2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CB963E-844A-EC71-6111-F8FD66FD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67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2F0D98-1B86-D6A4-57E5-C21BDFAF2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B22AF7-1A9B-8421-8B90-008E0D2EC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9C7B1B-92CC-9038-A65E-B4618A88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5E8FB1-411D-4A18-0CDC-91CA01B4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A5B05C-838C-0634-CA2B-141DCFD6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45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85B022-9C91-B8C2-B2E3-FD478A3B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B19389-62DC-5FE6-0838-71CDE40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176099-BE10-18E3-D362-A5816B70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F1FCDF-D199-7544-CC2C-406B65C8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3E1824-7A80-41F9-1575-D2FA01F8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03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5F99F2-4744-7A22-BFA5-4BFD207B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F5CFBA-CE66-9679-620E-4D2B131B0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AEDE8D-C519-9491-EDF4-E0B31BD2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19786A-9DE4-B5AF-2B5E-FA07C6A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2F8E0E-2D57-5821-3593-0E614371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4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7BA771-BFC7-BBEF-3B09-AECAC730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745E4E-8147-7BD5-6949-0F6464D9E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7300651-0AFE-6CC0-3A97-73B0A0C30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82152B-6468-9E96-5623-049C2202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4FC7D5-8F3C-A8B5-2EDE-656E88D1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AA2552A-CDDD-BA0B-144B-4F721766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927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5CA79-722A-EFF4-CAC8-2D82B819D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6358C4-C326-BEFB-BC11-1D929C831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5FA5A23-9EA3-B1AA-774C-8B5D6D4E9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9950554-890A-F060-C707-6DB944E1B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6165ECB-E6B3-149F-76ED-F7DE22A14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33E3B1-CB05-2999-9D02-94CFE8A1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F1D7CFC-5559-2433-96B5-6FE54437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7493EC5-4D04-0527-BC56-5ABC07D3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19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74948B-2EA3-4825-6935-CF1A3650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F1342DB-6F0F-2458-DAD2-C761EAEC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1D65E4-BF4E-B91C-B538-5505462B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AC11317-3FD5-159C-79C2-CBA6D5BC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13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677D692-E9CF-D9DC-868F-C3C3506D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0C89BBA-435E-559A-93BE-2F10AD4B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A14D01D-B373-82A5-BEA0-5EB8079B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72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B67CD5-C552-FC61-E221-8F9A0CF8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272D90-10B1-89BA-88CF-ADCD345D3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E36064-D320-EBED-94B6-CF02B2406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4351348-F5E2-6375-9110-6DCEAC00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654083-9F4E-8613-6807-72129897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39A08C1-F302-26F9-5C34-385DADAE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53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6F248-3396-ADB0-CCF9-F73DB5E2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E5A55EF-1F8A-4A48-9AB0-7392C9E3C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CBEC5F-7E2E-124F-8B73-B73B8712E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7B90AF-42C5-C398-A070-01F10D7D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F3188D-6ABA-22D3-AD0F-8E881A788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A01564-9B7F-FE9A-2D84-4C122525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27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5DC62B-7A1B-3462-8BD1-9A20224A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5184DD-E5FA-AF4D-3B1F-8D581853E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12B647-332F-00CA-614F-A3FB9299B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F1C8-688F-4B90-AF32-26654DB9B9D0}" type="datetimeFigureOut">
              <a:rPr lang="ko-KR" altLang="en-US" smtClean="0"/>
              <a:t>2024-03-07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905293-7219-E172-7F44-FCBD8DD2B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BBC80-4C19-A7A4-7C15-8A41E3ED4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C7CD-2BEA-4048-8C02-4EE3D0C816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5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그린, 직사각형이(가) 표시된 사진&#10;&#10;자동 생성된 설명">
            <a:extLst>
              <a:ext uri="{FF2B5EF4-FFF2-40B4-BE49-F238E27FC236}">
                <a16:creationId xmlns:a16="http://schemas.microsoft.com/office/drawing/2014/main" id="{937AC632-EC8B-D946-9093-E0A3E4123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313"/>
            <a:ext cx="12191999" cy="6876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C56F71-6E00-43F4-1C25-0931982D1592}"/>
              </a:ext>
            </a:extLst>
          </p:cNvPr>
          <p:cNvSpPr txBox="1"/>
          <p:nvPr/>
        </p:nvSpPr>
        <p:spPr>
          <a:xfrm>
            <a:off x="3519620" y="2831048"/>
            <a:ext cx="560121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srgbClr val="FD4880"/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감사 </a:t>
            </a:r>
            <a:r>
              <a:rPr lang="ko-KR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rPr>
              <a:t>나누기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0AB26784-892A-F0C5-78C6-1DC1B084EE24}"/>
              </a:ext>
            </a:extLst>
          </p:cNvPr>
          <p:cNvGrpSpPr/>
          <p:nvPr/>
        </p:nvGrpSpPr>
        <p:grpSpPr>
          <a:xfrm rot="495221">
            <a:off x="7353613" y="1815488"/>
            <a:ext cx="1956172" cy="552450"/>
            <a:chOff x="8064297" y="1527276"/>
            <a:chExt cx="1956172" cy="552450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22813820-DB82-CCCB-DC26-69A84D155C9D}"/>
                </a:ext>
              </a:extLst>
            </p:cNvPr>
            <p:cNvSpPr/>
            <p:nvPr/>
          </p:nvSpPr>
          <p:spPr>
            <a:xfrm>
              <a:off x="8064297" y="1527276"/>
              <a:ext cx="1956172" cy="5524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rgbClr val="FEBF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r>
                <a:rPr lang="ko-KR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상주곶감체" panose="020B0600000101010101" pitchFamily="50" charset="-127"/>
                  <a:ea typeface="상주곶감체" panose="020B0600000101010101" pitchFamily="50" charset="-127"/>
                  <a:cs typeface="상주곶감체" panose="020B0600000101010101" pitchFamily="50" charset="-127"/>
                </a:rPr>
                <a:t>중학교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B9E59ACB-424B-9A63-E888-27C8546F56D8}"/>
                </a:ext>
              </a:extLst>
            </p:cNvPr>
            <p:cNvSpPr/>
            <p:nvPr/>
          </p:nvSpPr>
          <p:spPr>
            <a:xfrm>
              <a:off x="8242935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CC211DA7-D954-CDEF-BB90-79A1941D798A}"/>
                </a:ext>
              </a:extLst>
            </p:cNvPr>
            <p:cNvSpPr/>
            <p:nvPr/>
          </p:nvSpPr>
          <p:spPr>
            <a:xfrm>
              <a:off x="9716498" y="1727301"/>
              <a:ext cx="152400" cy="152400"/>
            </a:xfrm>
            <a:prstGeom prst="ellipse">
              <a:avLst/>
            </a:prstGeom>
            <a:solidFill>
              <a:srgbClr val="FE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dirty="0">
                <a:latin typeface="상주곶감체" panose="020B0600000101010101" pitchFamily="50" charset="-127"/>
                <a:ea typeface="상주곶감체" panose="020B0600000101010101" pitchFamily="50" charset="-127"/>
                <a:cs typeface="상주곶감체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23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598E6E8-7FA2-518C-A14E-EA93CAC88060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4794AF-5E66-F110-6B9C-1B620E790AE0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5DE3B7-4602-3000-8A10-1F76E34DE8EA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799D01-E03A-0766-656D-33B7E2391FAA}"/>
              </a:ext>
            </a:extLst>
          </p:cNvPr>
          <p:cNvSpPr txBox="1"/>
          <p:nvPr/>
        </p:nvSpPr>
        <p:spPr>
          <a:xfrm>
            <a:off x="3663291" y="1440386"/>
            <a:ext cx="15167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#</a:t>
            </a:r>
            <a:r>
              <a:rPr lang="ko-KR" altLang="en-US" sz="20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감사챌린지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DAAC1-7BC6-11D3-2D93-0E7C789ED8DB}"/>
              </a:ext>
            </a:extLst>
          </p:cNvPr>
          <p:cNvSpPr txBox="1"/>
          <p:nvPr/>
        </p:nvSpPr>
        <p:spPr>
          <a:xfrm>
            <a:off x="2205794" y="2180240"/>
            <a:ext cx="8032968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작성한 </a:t>
            </a:r>
            <a:r>
              <a:rPr lang="en-US" altLang="ko-KR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‘</a:t>
            </a:r>
            <a:r>
              <a:rPr lang="ko-KR" altLang="en-US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감사편지</a:t>
            </a:r>
            <a:r>
              <a:rPr lang="en-US" altLang="ko-KR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’</a:t>
            </a:r>
            <a:r>
              <a:rPr lang="ko-KR" altLang="en-US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를 발표할 수 있는 학생이 있다면 발표해볼까요</a:t>
            </a:r>
            <a:r>
              <a:rPr lang="en-US" altLang="ko-KR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  <a:p>
            <a:pPr lvl="0" algn="ctr">
              <a:defRPr/>
            </a:pPr>
            <a:r>
              <a:rPr lang="ko-KR" altLang="en-US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발표를 듣고 어떤 마음이 들었나요</a:t>
            </a:r>
            <a:r>
              <a:rPr lang="en-US" altLang="ko-KR" sz="23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FD774A5-923A-486A-15B3-F95F2EE312E3}"/>
              </a:ext>
            </a:extLst>
          </p:cNvPr>
          <p:cNvSpPr/>
          <p:nvPr/>
        </p:nvSpPr>
        <p:spPr>
          <a:xfrm>
            <a:off x="3736550" y="3379609"/>
            <a:ext cx="5429630" cy="11769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감사를 나누니 더 큰 기쁨이 있어요</a:t>
            </a:r>
            <a:endParaRPr lang="en-US" altLang="ko-KR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34E562E-7DA3-CB8A-92BB-2C40306F9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11" y="4014064"/>
            <a:ext cx="1939339" cy="21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2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598E6E8-7FA2-518C-A14E-EA93CAC88060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4794AF-5E66-F110-6B9C-1B620E790AE0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5DE3B7-4602-3000-8A10-1F76E34DE8EA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799D01-E03A-0766-656D-33B7E2391FAA}"/>
              </a:ext>
            </a:extLst>
          </p:cNvPr>
          <p:cNvSpPr txBox="1"/>
          <p:nvPr/>
        </p:nvSpPr>
        <p:spPr>
          <a:xfrm>
            <a:off x="3663291" y="1440386"/>
            <a:ext cx="15167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#</a:t>
            </a:r>
            <a:r>
              <a:rPr lang="ko-KR" altLang="en-US" sz="20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감사챌린지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F6FF6-A3E6-9647-EBB2-4E9FAECAE6B5}"/>
              </a:ext>
            </a:extLst>
          </p:cNvPr>
          <p:cNvSpPr txBox="1"/>
          <p:nvPr/>
        </p:nvSpPr>
        <p:spPr>
          <a:xfrm>
            <a:off x="2565262" y="2135368"/>
            <a:ext cx="6816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최근 감사했던 상황이나 일을 떠올려 봅시다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ECA85D1-78F8-74D0-AB41-6F74C3EB45AB}"/>
              </a:ext>
            </a:extLst>
          </p:cNvPr>
          <p:cNvSpPr/>
          <p:nvPr/>
        </p:nvSpPr>
        <p:spPr>
          <a:xfrm>
            <a:off x="3047862" y="3149854"/>
            <a:ext cx="4911594" cy="1211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과학실로 이동 수업이었는데 친구가 알려줘서 늦지 않게 갈 수 있었어요</a:t>
            </a:r>
            <a:endParaRPr lang="en-US" altLang="ko-KR" sz="22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B6A0234-4BA1-7514-45C9-152DB67DB42A}"/>
              </a:ext>
            </a:extLst>
          </p:cNvPr>
          <p:cNvSpPr/>
          <p:nvPr/>
        </p:nvSpPr>
        <p:spPr>
          <a:xfrm>
            <a:off x="3736027" y="4564258"/>
            <a:ext cx="3678989" cy="143844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비가 오는데 우산이 없었는데 친구가 버스정류장까지 같이 </a:t>
            </a:r>
            <a:endParaRPr lang="en-US" altLang="ko-KR" sz="21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1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가줘서 비를 안 맞았어요</a:t>
            </a:r>
            <a:endParaRPr lang="en-US" altLang="ko-KR" sz="21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5C7A857-1694-2AFD-254F-76574039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178350"/>
            <a:ext cx="2026289" cy="19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2E426EC-1CA1-03F3-48FA-845CC080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35" y="4220180"/>
            <a:ext cx="2280680" cy="19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6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598E6E8-7FA2-518C-A14E-EA93CAC88060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4794AF-5E66-F110-6B9C-1B620E790AE0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5DE3B7-4602-3000-8A10-1F76E34DE8EA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799D01-E03A-0766-656D-33B7E2391FAA}"/>
              </a:ext>
            </a:extLst>
          </p:cNvPr>
          <p:cNvSpPr txBox="1"/>
          <p:nvPr/>
        </p:nvSpPr>
        <p:spPr>
          <a:xfrm>
            <a:off x="3663291" y="1440386"/>
            <a:ext cx="15167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#</a:t>
            </a:r>
            <a:r>
              <a:rPr lang="ko-KR" altLang="en-US" sz="20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감사챌린지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824E054-B78B-FD98-D2AE-479589D65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4178350"/>
            <a:ext cx="2026289" cy="19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DD3E9D9-9B1D-2434-8DB6-63FF33ADE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35" y="4220180"/>
            <a:ext cx="2280680" cy="19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C50FC155-83FF-2EF9-864D-C1F668EA7AAC}"/>
              </a:ext>
            </a:extLst>
          </p:cNvPr>
          <p:cNvSpPr/>
          <p:nvPr/>
        </p:nvSpPr>
        <p:spPr>
          <a:xfrm>
            <a:off x="3263898" y="3080780"/>
            <a:ext cx="5124321" cy="107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도와준 친구한테 고맙다고 말했더니 친구가 웃었어요</a:t>
            </a:r>
            <a:r>
              <a:rPr lang="en-US" altLang="ko-KR" sz="22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5BA61DF-6998-4356-B6C3-AE9BED1079A7}"/>
              </a:ext>
            </a:extLst>
          </p:cNvPr>
          <p:cNvSpPr/>
          <p:nvPr/>
        </p:nvSpPr>
        <p:spPr>
          <a:xfrm>
            <a:off x="4366727" y="4712011"/>
            <a:ext cx="2794173" cy="11667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친구와 같이 갔던</a:t>
            </a:r>
            <a:endParaRPr lang="en-US" altLang="ko-KR" sz="22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버스정류장이</a:t>
            </a:r>
            <a:endParaRPr lang="en-US" altLang="ko-KR" sz="22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algn="ctr"/>
            <a:r>
              <a:rPr lang="ko-KR" altLang="en-US" sz="22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기억에 남아요</a:t>
            </a:r>
            <a:endParaRPr lang="en-US" altLang="ko-KR" sz="22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8FD59-087A-525E-4CDE-65677627DEA1}"/>
              </a:ext>
            </a:extLst>
          </p:cNvPr>
          <p:cNvSpPr txBox="1"/>
          <p:nvPr/>
        </p:nvSpPr>
        <p:spPr>
          <a:xfrm>
            <a:off x="2498699" y="2065024"/>
            <a:ext cx="72218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감사했던 상황을 사진 또는 그림으로 표현합시다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6286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598E6E8-7FA2-518C-A14E-EA93CAC88060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4794AF-5E66-F110-6B9C-1B620E790AE0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5DE3B7-4602-3000-8A10-1F76E34DE8EA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799D01-E03A-0766-656D-33B7E2391FAA}"/>
              </a:ext>
            </a:extLst>
          </p:cNvPr>
          <p:cNvSpPr txBox="1"/>
          <p:nvPr/>
        </p:nvSpPr>
        <p:spPr>
          <a:xfrm>
            <a:off x="3663291" y="1440386"/>
            <a:ext cx="15167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#</a:t>
            </a:r>
            <a:r>
              <a:rPr lang="ko-KR" altLang="en-US" sz="20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감사챌린지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E6507-B521-631A-605F-544D38FF7903}"/>
              </a:ext>
            </a:extLst>
          </p:cNvPr>
          <p:cNvSpPr txBox="1"/>
          <p:nvPr/>
        </p:nvSpPr>
        <p:spPr>
          <a:xfrm>
            <a:off x="2599058" y="2949600"/>
            <a:ext cx="73940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스케치 또는 사진을 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#</a:t>
            </a:r>
            <a:r>
              <a:rPr lang="ko-KR" altLang="en-US" sz="28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감사챌린지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해시태그와 함께</a:t>
            </a:r>
            <a:endParaRPr lang="en-US" altLang="ko-KR" sz="28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en-US" altLang="ko-KR" sz="28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sns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8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피드를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만들어봅시다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E0BB8AF-D707-F416-5D8E-424FA34D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80" y="4086224"/>
            <a:ext cx="2668217" cy="20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62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5A91B07C-F808-098F-D09F-6C2A1C4C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82E8B-08F5-4963-2D7B-46759BAAFCF0}"/>
              </a:ext>
            </a:extLst>
          </p:cNvPr>
          <p:cNvSpPr txBox="1"/>
          <p:nvPr/>
        </p:nvSpPr>
        <p:spPr>
          <a:xfrm>
            <a:off x="5551620" y="2833788"/>
            <a:ext cx="1114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영상</a:t>
            </a:r>
          </a:p>
        </p:txBody>
      </p:sp>
    </p:spTree>
    <p:extLst>
      <p:ext uri="{BB962C8B-B14F-4D97-AF65-F5344CB8AC3E}">
        <p14:creationId xmlns:p14="http://schemas.microsoft.com/office/powerpoint/2010/main" val="144056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스크린샷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439E112E-2D57-4293-5E38-D63B1AA14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5"/>
            <a:ext cx="12192000" cy="6824309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6FB4D8A6-F1BE-0800-F6E5-F3C49923FFE9}"/>
              </a:ext>
            </a:extLst>
          </p:cNvPr>
          <p:cNvSpPr/>
          <p:nvPr/>
        </p:nvSpPr>
        <p:spPr>
          <a:xfrm>
            <a:off x="4827398" y="2388636"/>
            <a:ext cx="5774510" cy="757143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사랑을 나누면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67E904A-421D-2A96-FA40-25B96AB8B83A}"/>
              </a:ext>
            </a:extLst>
          </p:cNvPr>
          <p:cNvSpPr/>
          <p:nvPr/>
        </p:nvSpPr>
        <p:spPr>
          <a:xfrm>
            <a:off x="2864498" y="2388636"/>
            <a:ext cx="1620935" cy="757143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활동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B127386-A8C5-2EE6-F632-34A5ABCB5FB8}"/>
              </a:ext>
            </a:extLst>
          </p:cNvPr>
          <p:cNvSpPr/>
          <p:nvPr/>
        </p:nvSpPr>
        <p:spPr>
          <a:xfrm>
            <a:off x="4827398" y="3430493"/>
            <a:ext cx="5774510" cy="757143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#</a:t>
            </a:r>
            <a:r>
              <a:rPr lang="ko-KR" altLang="en-US" sz="2800" dirty="0" err="1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감사챌린지</a:t>
            </a:r>
            <a:endParaRPr lang="ko-KR" altLang="en-US" sz="2800" dirty="0">
              <a:solidFill>
                <a:schemeClr val="tx1"/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A47BD4D-83BA-29B9-0473-6FE3AC7ADF68}"/>
              </a:ext>
            </a:extLst>
          </p:cNvPr>
          <p:cNvSpPr/>
          <p:nvPr/>
        </p:nvSpPr>
        <p:spPr>
          <a:xfrm>
            <a:off x="2864498" y="3428999"/>
            <a:ext cx="1620935" cy="757143"/>
          </a:xfrm>
          <a:prstGeom prst="roundRect">
            <a:avLst>
              <a:gd name="adj" fmla="val 45614"/>
            </a:avLst>
          </a:prstGeom>
          <a:solidFill>
            <a:schemeClr val="bg1"/>
          </a:solidFill>
          <a:ln w="76200">
            <a:solidFill>
              <a:srgbClr val="FEBF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활동</a:t>
            </a:r>
            <a:r>
              <a:rPr lang="en-US" altLang="ko-KR" sz="2800">
                <a:solidFill>
                  <a:schemeClr val="tx1">
                    <a:lumMod val="75000"/>
                    <a:lumOff val="25000"/>
                  </a:schemeClr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2</a:t>
            </a:r>
            <a:endParaRPr lang="ko-KR" altLang="en-US" sz="2800">
              <a:solidFill>
                <a:schemeClr val="tx1">
                  <a:lumMod val="75000"/>
                  <a:lumOff val="25000"/>
                </a:schemeClr>
              </a:solidFill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011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6E19AE2B-7D54-94EF-584C-C475F1523D7A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6C47253E-6F7A-9D0B-6DC8-A57E59145D5B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981F76-7039-CFD0-9A8B-35FCAB08503C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6728615-ECA1-359E-9A8B-B3E9456FB720}"/>
              </a:ext>
            </a:extLst>
          </p:cNvPr>
          <p:cNvSpPr txBox="1"/>
          <p:nvPr/>
        </p:nvSpPr>
        <p:spPr>
          <a:xfrm>
            <a:off x="3663291" y="1440386"/>
            <a:ext cx="17972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사랑을 나누면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?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B5E61-05D2-1810-C0BE-E72A77FA875F}"/>
              </a:ext>
            </a:extLst>
          </p:cNvPr>
          <p:cNvSpPr txBox="1"/>
          <p:nvPr/>
        </p:nvSpPr>
        <p:spPr>
          <a:xfrm>
            <a:off x="2142861" y="4717814"/>
            <a:ext cx="72773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영화 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‘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아름다운 세상을 위하여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＇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에서는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주인공 </a:t>
            </a:r>
            <a:r>
              <a:rPr lang="ko-KR" altLang="en-US" sz="24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트레버가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사랑 나누기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(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선행 나누기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)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를 제안합니다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2995E67-3331-CBF6-BFDB-E50A5F388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0" t="60364" r="48972" b="2180"/>
          <a:stretch/>
        </p:blipFill>
        <p:spPr>
          <a:xfrm rot="21285595">
            <a:off x="4871027" y="2173602"/>
            <a:ext cx="2564246" cy="25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1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DF92DE7C-BA41-FDFE-03D5-30EA50D1E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B6A2AD3-71B4-0169-280B-A3B37DFF2492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4623E345-B386-BC8D-D891-CBD17D243409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80773A-4CDE-B54F-82C9-B822574B0EB7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1F69035-FE14-9072-6554-850C247F1D2F}"/>
              </a:ext>
            </a:extLst>
          </p:cNvPr>
          <p:cNvSpPr txBox="1"/>
          <p:nvPr/>
        </p:nvSpPr>
        <p:spPr>
          <a:xfrm>
            <a:off x="3663291" y="1440386"/>
            <a:ext cx="17972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사랑을 나누면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?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D10F872-8B5F-6765-AB61-BA2552531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777149" y="2305865"/>
            <a:ext cx="2637702" cy="2314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A931CD-C063-D7FD-7D99-749E492966FD}"/>
              </a:ext>
            </a:extLst>
          </p:cNvPr>
          <p:cNvSpPr txBox="1"/>
          <p:nvPr/>
        </p:nvSpPr>
        <p:spPr>
          <a:xfrm>
            <a:off x="2029468" y="4741683"/>
            <a:ext cx="74764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내가 </a:t>
            </a:r>
            <a:r>
              <a:rPr lang="en-US" altLang="ko-KR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3</a:t>
            </a: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명을 돕고</a:t>
            </a:r>
            <a:r>
              <a:rPr lang="en-US" altLang="ko-KR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또 그 </a:t>
            </a:r>
            <a:r>
              <a:rPr lang="en-US" altLang="ko-KR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3</a:t>
            </a: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명이 또다른 </a:t>
            </a:r>
            <a:r>
              <a:rPr lang="en-US" altLang="ko-KR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3</a:t>
            </a: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명을 도우면</a:t>
            </a:r>
            <a:endParaRPr lang="en-US" altLang="ko-KR" sz="27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 algn="ctr">
              <a:defRPr/>
            </a:pP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더 나은 세상을 만들 수 있다고 말합니다</a:t>
            </a:r>
            <a:r>
              <a:rPr lang="en-US" altLang="ko-KR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BAC55B-E75A-015D-9F67-D5758F74E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337895" y="2294379"/>
            <a:ext cx="2650792" cy="232582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18878AF-3A91-2AE2-C39C-8CA6B9A7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582" y="2147283"/>
            <a:ext cx="2721264" cy="238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5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2373DF42-9FCA-D3CD-C10A-282ABCCCB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3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493E27FB-41F4-DBC3-5439-85A6C45492D5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405B3523-AAF4-3C3F-7479-9661F9734B06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E5A4C6-AD62-CB10-7387-57CEF30A4965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5A0DB9F-069A-593C-B208-F73DDB32B14F}"/>
              </a:ext>
            </a:extLst>
          </p:cNvPr>
          <p:cNvSpPr txBox="1"/>
          <p:nvPr/>
        </p:nvSpPr>
        <p:spPr>
          <a:xfrm>
            <a:off x="3663291" y="1440386"/>
            <a:ext cx="17972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사랑을 나누면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?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42499-8FFD-1665-9C66-F4B879622E82}"/>
              </a:ext>
            </a:extLst>
          </p:cNvPr>
          <p:cNvSpPr txBox="1"/>
          <p:nvPr/>
        </p:nvSpPr>
        <p:spPr>
          <a:xfrm>
            <a:off x="2041843" y="3054238"/>
            <a:ext cx="81083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6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정말 그럴까요</a:t>
            </a:r>
            <a:r>
              <a:rPr lang="en-US" altLang="ko-KR" sz="6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561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A32BA957-597D-97F9-B671-8BBA146A61D5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C836CFB-28A1-A8C9-448D-AD7C59F74CEE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BF3307-7813-18B1-4887-9E369E0D9D85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D441FC4-6301-26A8-1CF8-968D93EF4A94}"/>
              </a:ext>
            </a:extLst>
          </p:cNvPr>
          <p:cNvSpPr txBox="1"/>
          <p:nvPr/>
        </p:nvSpPr>
        <p:spPr>
          <a:xfrm>
            <a:off x="3663291" y="1440386"/>
            <a:ext cx="17972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사랑을 나누면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?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B7C83-4B01-A2DB-EFE4-D6FED9ED4E9C}"/>
              </a:ext>
            </a:extLst>
          </p:cNvPr>
          <p:cNvSpPr txBox="1"/>
          <p:nvPr/>
        </p:nvSpPr>
        <p:spPr>
          <a:xfrm>
            <a:off x="1975422" y="2034714"/>
            <a:ext cx="8108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7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사랑 나누기 참여하기</a:t>
            </a:r>
            <a:endParaRPr lang="en-US" altLang="ko-KR" sz="27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FFCDC4-C4D9-6598-01BA-B06434D173FC}"/>
              </a:ext>
            </a:extLst>
          </p:cNvPr>
          <p:cNvSpPr txBox="1"/>
          <p:nvPr/>
        </p:nvSpPr>
        <p:spPr>
          <a:xfrm>
            <a:off x="2052854" y="2822739"/>
            <a:ext cx="803088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①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한 명이 세명을 도와주고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, </a:t>
            </a: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도움을 받은 학생은 하트 스티커를 붙입니다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② 도움을 받은 학생은 하트 스티커가 없는 세 명을</a:t>
            </a:r>
            <a:endParaRPr lang="en-US" altLang="ko-KR" sz="2400" dirty="0">
              <a:latin typeface="세방고딕 OTF Regular" panose="00000500000000000000" pitchFamily="50" charset="-127"/>
              <a:ea typeface="세방고딕 OTF Regular" panose="00000500000000000000" pitchFamily="50" charset="-127"/>
            </a:endParaRPr>
          </a:p>
          <a:p>
            <a:pPr lvl="0">
              <a:lnSpc>
                <a:spcPct val="200000"/>
              </a:lnSpc>
              <a:defRPr/>
            </a:pPr>
            <a:r>
              <a:rPr lang="ko-KR" altLang="en-US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 </a:t>
            </a:r>
            <a:r>
              <a:rPr lang="ko-KR" altLang="en-US" sz="24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돕습니다</a:t>
            </a:r>
            <a:r>
              <a:rPr lang="en-US" altLang="ko-KR" sz="24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85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598E6E8-7FA2-518C-A14E-EA93CAC88060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4794AF-5E66-F110-6B9C-1B620E790AE0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5DE3B7-4602-3000-8A10-1F76E34DE8EA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1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799D01-E03A-0766-656D-33B7E2391FAA}"/>
              </a:ext>
            </a:extLst>
          </p:cNvPr>
          <p:cNvSpPr txBox="1"/>
          <p:nvPr/>
        </p:nvSpPr>
        <p:spPr>
          <a:xfrm>
            <a:off x="3663291" y="1440386"/>
            <a:ext cx="179728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사랑을 나누면</a:t>
            </a: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?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D3E02-F8E0-B82E-BA2E-8D7FA4EA6907}"/>
              </a:ext>
            </a:extLst>
          </p:cNvPr>
          <p:cNvSpPr txBox="1"/>
          <p:nvPr/>
        </p:nvSpPr>
        <p:spPr>
          <a:xfrm>
            <a:off x="1867543" y="4726315"/>
            <a:ext cx="81083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사랑 나누기를 참여하고 어떤 마음이 들었나요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A97FC13-227A-03F9-164A-151A7D406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02548" y="2089954"/>
            <a:ext cx="2386903" cy="23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5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6E2F0802-21BB-C020-AF3C-279F62EE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4"/>
            <a:ext cx="12192000" cy="6860523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D598E6E8-7FA2-518C-A14E-EA93CAC88060}"/>
              </a:ext>
            </a:extLst>
          </p:cNvPr>
          <p:cNvGrpSpPr/>
          <p:nvPr/>
        </p:nvGrpSpPr>
        <p:grpSpPr>
          <a:xfrm>
            <a:off x="1867544" y="1415519"/>
            <a:ext cx="1710680" cy="537106"/>
            <a:chOff x="905519" y="634469"/>
            <a:chExt cx="1710680" cy="55659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D64794AF-5E66-F110-6B9C-1B620E790AE0}"/>
                </a:ext>
              </a:extLst>
            </p:cNvPr>
            <p:cNvSpPr/>
            <p:nvPr/>
          </p:nvSpPr>
          <p:spPr>
            <a:xfrm rot="10800000">
              <a:off x="905519" y="634469"/>
              <a:ext cx="1710680" cy="556590"/>
            </a:xfrm>
            <a:custGeom>
              <a:avLst/>
              <a:gdLst>
                <a:gd name="connsiteX0" fmla="*/ 2177287 w 2177287"/>
                <a:gd name="connsiteY0" fmla="*/ 556590 h 556590"/>
                <a:gd name="connsiteX1" fmla="*/ 1950269 w 2177287"/>
                <a:gd name="connsiteY1" fmla="*/ 556590 h 556590"/>
                <a:gd name="connsiteX2" fmla="*/ 1950269 w 2177287"/>
                <a:gd name="connsiteY2" fmla="*/ 555585 h 556590"/>
                <a:gd name="connsiteX3" fmla="*/ 0 w 2177287"/>
                <a:gd name="connsiteY3" fmla="*/ 555585 h 556590"/>
                <a:gd name="connsiteX4" fmla="*/ 0 w 2177287"/>
                <a:gd name="connsiteY4" fmla="*/ 277793 h 556590"/>
                <a:gd name="connsiteX5" fmla="*/ 277793 w 2177287"/>
                <a:gd name="connsiteY5" fmla="*/ 0 h 556590"/>
                <a:gd name="connsiteX6" fmla="*/ 1674227 w 2177287"/>
                <a:gd name="connsiteY6" fmla="*/ 0 h 556590"/>
                <a:gd name="connsiteX7" fmla="*/ 1930190 w 2177287"/>
                <a:gd name="connsiteY7" fmla="*/ 169663 h 556590"/>
                <a:gd name="connsiteX8" fmla="*/ 1950269 w 2177287"/>
                <a:gd name="connsiteY8" fmla="*/ 269120 h 556590"/>
                <a:gd name="connsiteX9" fmla="*/ 1950269 w 2177287"/>
                <a:gd name="connsiteY9" fmla="*/ 256456 h 556590"/>
                <a:gd name="connsiteX10" fmla="*/ 1950358 w 2177287"/>
                <a:gd name="connsiteY10" fmla="*/ 256456 h 556590"/>
                <a:gd name="connsiteX11" fmla="*/ 1951924 w 2177287"/>
                <a:gd name="connsiteY11" fmla="*/ 277315 h 556590"/>
                <a:gd name="connsiteX12" fmla="*/ 1952020 w 2177287"/>
                <a:gd name="connsiteY12" fmla="*/ 277793 h 556590"/>
                <a:gd name="connsiteX13" fmla="*/ 1952020 w 2177287"/>
                <a:gd name="connsiteY13" fmla="*/ 278600 h 556590"/>
                <a:gd name="connsiteX14" fmla="*/ 1952384 w 2177287"/>
                <a:gd name="connsiteY14" fmla="*/ 283442 h 556590"/>
                <a:gd name="connsiteX15" fmla="*/ 2150650 w 2177287"/>
                <a:gd name="connsiteY15" fmla="*/ 549640 h 556590"/>
                <a:gd name="connsiteX16" fmla="*/ 2177287 w 2177287"/>
                <a:gd name="connsiteY16" fmla="*/ 553245 h 55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77287" h="556590">
                  <a:moveTo>
                    <a:pt x="2177287" y="556590"/>
                  </a:moveTo>
                  <a:lnTo>
                    <a:pt x="1950269" y="556590"/>
                  </a:lnTo>
                  <a:lnTo>
                    <a:pt x="1950269" y="555585"/>
                  </a:lnTo>
                  <a:lnTo>
                    <a:pt x="0" y="555585"/>
                  </a:lnTo>
                  <a:lnTo>
                    <a:pt x="0" y="277793"/>
                  </a:lnTo>
                  <a:cubicBezTo>
                    <a:pt x="0" y="124372"/>
                    <a:pt x="124372" y="0"/>
                    <a:pt x="277793" y="0"/>
                  </a:cubicBezTo>
                  <a:lnTo>
                    <a:pt x="1674227" y="0"/>
                  </a:lnTo>
                  <a:cubicBezTo>
                    <a:pt x="1789293" y="0"/>
                    <a:pt x="1888018" y="69959"/>
                    <a:pt x="1930190" y="169663"/>
                  </a:cubicBezTo>
                  <a:lnTo>
                    <a:pt x="1950269" y="269120"/>
                  </a:lnTo>
                  <a:lnTo>
                    <a:pt x="1950269" y="256456"/>
                  </a:lnTo>
                  <a:lnTo>
                    <a:pt x="1950358" y="256456"/>
                  </a:lnTo>
                  <a:lnTo>
                    <a:pt x="1951924" y="277315"/>
                  </a:lnTo>
                  <a:lnTo>
                    <a:pt x="1952020" y="277793"/>
                  </a:lnTo>
                  <a:lnTo>
                    <a:pt x="1952020" y="278600"/>
                  </a:lnTo>
                  <a:lnTo>
                    <a:pt x="1952384" y="283442"/>
                  </a:lnTo>
                  <a:cubicBezTo>
                    <a:pt x="1972748" y="417058"/>
                    <a:pt x="2051132" y="522298"/>
                    <a:pt x="2150650" y="549640"/>
                  </a:cubicBezTo>
                  <a:lnTo>
                    <a:pt x="2177287" y="553245"/>
                  </a:lnTo>
                  <a:close/>
                </a:path>
              </a:pathLst>
            </a:custGeom>
            <a:solidFill>
              <a:srgbClr val="82BE8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lvl="0" algn="ctr">
                <a:defRPr/>
              </a:pPr>
              <a:endParaRPr lang="ko-KR" altLang="en-US" sz="200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5DE3B7-4602-3000-8A10-1F76E34DE8EA}"/>
                </a:ext>
              </a:extLst>
            </p:cNvPr>
            <p:cNvSpPr txBox="1"/>
            <p:nvPr/>
          </p:nvSpPr>
          <p:spPr>
            <a:xfrm flipH="1">
              <a:off x="1302377" y="659337"/>
              <a:ext cx="1097281" cy="41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활동</a:t>
              </a:r>
              <a:r>
                <a:rPr lang="en-US" altLang="ko-KR" sz="2000" dirty="0">
                  <a:solidFill>
                    <a:schemeClr val="bg1"/>
                  </a:solidFill>
                  <a:latin typeface="세방고딕 OTF Regular" panose="00000500000000000000" pitchFamily="50" charset="-127"/>
                  <a:ea typeface="세방고딕 OTF Regular" panose="00000500000000000000" pitchFamily="50" charset="-127"/>
                  <a:cs typeface="상주곶감체" panose="020B0600000101010101" pitchFamily="50" charset="-127"/>
                </a:rPr>
                <a:t>2</a:t>
              </a:r>
              <a:endParaRPr lang="ko-KR" altLang="en-US" sz="2000" dirty="0">
                <a:solidFill>
                  <a:schemeClr val="bg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799D01-E03A-0766-656D-33B7E2391FAA}"/>
              </a:ext>
            </a:extLst>
          </p:cNvPr>
          <p:cNvSpPr txBox="1"/>
          <p:nvPr/>
        </p:nvSpPr>
        <p:spPr>
          <a:xfrm>
            <a:off x="3663291" y="1440386"/>
            <a:ext cx="15167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dirty="0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#</a:t>
            </a:r>
            <a:r>
              <a:rPr lang="ko-KR" altLang="en-US" sz="2000" dirty="0" err="1">
                <a:latin typeface="세방고딕 OTF Regular" panose="00000500000000000000" pitchFamily="50" charset="-127"/>
                <a:ea typeface="세방고딕 OTF Regular" panose="00000500000000000000" pitchFamily="50" charset="-127"/>
                <a:cs typeface="상주곶감체" panose="020B0600000101010101" pitchFamily="50" charset="-127"/>
              </a:rPr>
              <a:t>감사챌린지</a:t>
            </a:r>
            <a:endParaRPr lang="ko-KR" altLang="en-US" sz="2000" dirty="0">
              <a:latin typeface="세방고딕 OTF Regular" panose="00000500000000000000" pitchFamily="50" charset="-127"/>
              <a:ea typeface="세방고딕 OTF Regular" panose="00000500000000000000" pitchFamily="50" charset="-127"/>
              <a:cs typeface="상주곶감체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5B8BB-2812-B5A0-E4B8-5D25D01999BF}"/>
              </a:ext>
            </a:extLst>
          </p:cNvPr>
          <p:cNvSpPr txBox="1"/>
          <p:nvPr/>
        </p:nvSpPr>
        <p:spPr>
          <a:xfrm>
            <a:off x="2975858" y="2170090"/>
            <a:ext cx="6230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여러분은 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‘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감사편지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’</a:t>
            </a:r>
            <a:r>
              <a:rPr lang="ko-KR" altLang="en-US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를 쓰며 어땠나요</a:t>
            </a:r>
            <a:r>
              <a:rPr lang="en-US" altLang="ko-KR" sz="2800" dirty="0"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?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C6A3452-F067-B93A-D9FF-DEBB0774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37" y="3676060"/>
            <a:ext cx="2472946" cy="24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D830119-53E9-09BE-4BA0-25992B837A89}"/>
              </a:ext>
            </a:extLst>
          </p:cNvPr>
          <p:cNvSpPr/>
          <p:nvPr/>
        </p:nvSpPr>
        <p:spPr>
          <a:xfrm>
            <a:off x="4180683" y="3247422"/>
            <a:ext cx="5045180" cy="11245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주변에 고마운 사람을 떠올릴 수 있어서 좋았습니다</a:t>
            </a:r>
            <a:r>
              <a:rPr lang="en-US" altLang="ko-KR" sz="2800" dirty="0">
                <a:solidFill>
                  <a:schemeClr val="tx1"/>
                </a:solidFill>
                <a:latin typeface="세방고딕 OTF Regular" panose="00000500000000000000" pitchFamily="50" charset="-127"/>
                <a:ea typeface="세방고딕 OTF Regular" panose="00000500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263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23D01392A62954AB4C7E13F7AF7D478" ma:contentTypeVersion="4" ma:contentTypeDescription="새 문서를 만듭니다." ma:contentTypeScope="" ma:versionID="2ae3dff69dfa6763acac6677bec5576e">
  <xsd:schema xmlns:xsd="http://www.w3.org/2001/XMLSchema" xmlns:xs="http://www.w3.org/2001/XMLSchema" xmlns:p="http://schemas.microsoft.com/office/2006/metadata/properties" xmlns:ns3="7e8b8bfa-bf84-4070-a50d-2613599cc607" targetNamespace="http://schemas.microsoft.com/office/2006/metadata/properties" ma:root="true" ma:fieldsID="b3f629f3b9efd3910fa20d8784f7c7bf" ns3:_="">
    <xsd:import namespace="7e8b8bfa-bf84-4070-a50d-2613599cc6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b8bfa-bf84-4070-a50d-2613599cc6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C57468-D9B7-408F-8DBE-71BADFDF717A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7e8b8bfa-bf84-4070-a50d-2613599cc60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747322-12EA-4481-9876-B13FA43FFC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b8bfa-bf84-4070-a50d-2613599cc6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D28BBC-C54B-4A10-A3E5-3A11F4C94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234</Words>
  <Application>Microsoft Office PowerPoint</Application>
  <PresentationFormat>와이드스크린</PresentationFormat>
  <Paragraphs>53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상주곶감체</vt:lpstr>
      <vt:lpstr>세방고딕 OTF Regular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tictoc 5</dc:creator>
  <cp:lastModifiedBy>tictoc 5</cp:lastModifiedBy>
  <cp:revision>6</cp:revision>
  <dcterms:created xsi:type="dcterms:W3CDTF">2024-03-07T06:35:52Z</dcterms:created>
  <dcterms:modified xsi:type="dcterms:W3CDTF">2024-03-07T10:20:33Z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0x010100923D01392A62954AB4C7E13F7AF7D478</vt:lpwstr>
  </property>
</Properties>
</file>